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84" r:id="rId4"/>
    <p:sldId id="273" r:id="rId5"/>
    <p:sldId id="286" r:id="rId6"/>
    <p:sldId id="275" r:id="rId7"/>
    <p:sldId id="274" r:id="rId8"/>
    <p:sldId id="283" r:id="rId9"/>
    <p:sldId id="282" r:id="rId10"/>
    <p:sldId id="289" r:id="rId11"/>
    <p:sldId id="278" r:id="rId12"/>
    <p:sldId id="277" r:id="rId13"/>
    <p:sldId id="262" r:id="rId14"/>
    <p:sldId id="257" r:id="rId15"/>
    <p:sldId id="287" r:id="rId16"/>
    <p:sldId id="258" r:id="rId17"/>
    <p:sldId id="259" r:id="rId18"/>
    <p:sldId id="261"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B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2034271D-78CC-4920-878A-7859EFB0A121}" type="datetimeFigureOut">
              <a:rPr lang="pl-PL" smtClean="0"/>
              <a:t>06.04.2021</a:t>
            </a:fld>
            <a:endParaRPr lang="pl-PL"/>
          </a:p>
        </p:txBody>
      </p:sp>
      <p:sp>
        <p:nvSpPr>
          <p:cNvPr id="17" name="Symbol zastępczy stopki 16"/>
          <p:cNvSpPr>
            <a:spLocks noGrp="1"/>
          </p:cNvSpPr>
          <p:nvPr>
            <p:ph type="ftr" sz="quarter" idx="11"/>
          </p:nvPr>
        </p:nvSpPr>
        <p:spPr/>
        <p:txBody>
          <a:bodyPr/>
          <a:lstStyle/>
          <a:p>
            <a:endParaRPr lang="pl-PL"/>
          </a:p>
        </p:txBody>
      </p:sp>
      <p:sp>
        <p:nvSpPr>
          <p:cNvPr id="7" name="Łącznik prostoliniow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A1BDDC-CEB5-475D-A9EE-05617D7D99CD}" type="slidenum">
              <a:rPr lang="pl-PL" smtClean="0"/>
              <a:t>‹#›</a:t>
            </a:fld>
            <a:endParaRPr lang="pl-PL"/>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034271D-78CC-4920-878A-7859EFB0A121}" type="datetimeFigureOut">
              <a:rPr lang="pl-PL" smtClean="0"/>
              <a:t>06.04.2021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6A1BDDC-CEB5-475D-A9EE-05617D7D99CD}"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oliniow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46A1BDDC-CEB5-475D-A9EE-05617D7D99CD}" type="slidenum">
              <a:rPr lang="pl-PL" smtClean="0"/>
              <a:t>‹#›</a:t>
            </a:fld>
            <a:endParaRPr lang="pl-PL"/>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034271D-78CC-4920-878A-7859EFB0A121}" type="datetimeFigureOut">
              <a:rPr lang="pl-PL" smtClean="0"/>
              <a:t>06.04.2021</a:t>
            </a:fld>
            <a:endParaRPr lang="pl-PL"/>
          </a:p>
        </p:txBody>
      </p:sp>
      <p:sp>
        <p:nvSpPr>
          <p:cNvPr id="5" name="Symbol zastępczy stopki 4"/>
          <p:cNvSpPr>
            <a:spLocks noGrp="1"/>
          </p:cNvSpPr>
          <p:nvPr>
            <p:ph type="ftr" sz="quarter" idx="11"/>
          </p:nvPr>
        </p:nvSpPr>
        <p:spPr/>
        <p:txBody>
          <a:bodyPr/>
          <a:lstStyle/>
          <a:p>
            <a:endParaRPr lang="pl-PL"/>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034271D-78CC-4920-878A-7859EFB0A121}" type="datetimeFigureOut">
              <a:rPr lang="pl-PL" smtClean="0"/>
              <a:t>06.04.2021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4361688" y="1026372"/>
            <a:ext cx="457200" cy="441325"/>
          </a:xfrm>
        </p:spPr>
        <p:txBody>
          <a:bodyPr/>
          <a:lstStyle/>
          <a:p>
            <a:fld id="{46A1BDDC-CEB5-475D-A9EE-05617D7D99CD}" type="slidenum">
              <a:rPr lang="pl-PL" smtClean="0"/>
              <a:t>‹#›</a:t>
            </a:fld>
            <a:endParaRPr lang="pl-PL"/>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pl-PL"/>
          </a:p>
        </p:txBody>
      </p:sp>
      <p:sp>
        <p:nvSpPr>
          <p:cNvPr id="4" name="Symbol zastępczy daty 3"/>
          <p:cNvSpPr>
            <a:spLocks noGrp="1"/>
          </p:cNvSpPr>
          <p:nvPr>
            <p:ph type="dt" sz="half" idx="10"/>
          </p:nvPr>
        </p:nvSpPr>
        <p:spPr/>
        <p:txBody>
          <a:bodyPr/>
          <a:lstStyle/>
          <a:p>
            <a:fld id="{2034271D-78CC-4920-878A-7859EFB0A121}" type="datetimeFigureOut">
              <a:rPr lang="pl-PL" smtClean="0"/>
              <a:t>06.04.2021</a:t>
            </a:fld>
            <a:endParaRPr lang="pl-PL"/>
          </a:p>
        </p:txBody>
      </p:sp>
      <p:sp>
        <p:nvSpPr>
          <p:cNvPr id="8" name="Łącznik prostoliniow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6A1BDDC-CEB5-475D-A9EE-05617D7D99CD}" type="slidenum">
              <a:rPr lang="pl-PL" smtClean="0"/>
              <a:t>‹#›</a:t>
            </a:fld>
            <a:endParaRPr lang="pl-PL"/>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2034271D-78CC-4920-878A-7859EFB0A121}" type="datetimeFigureOut">
              <a:rPr lang="pl-PL" smtClean="0"/>
              <a:t>06.04.2021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6A1BDDC-CEB5-475D-A9EE-05617D7D99CD}" type="slidenum">
              <a:rPr lang="pl-PL" smtClean="0"/>
              <a:t>‹#›</a:t>
            </a:fld>
            <a:endParaRPr lang="pl-PL"/>
          </a:p>
        </p:txBody>
      </p:sp>
      <p:sp>
        <p:nvSpPr>
          <p:cNvPr id="8" name="Łącznik prostoliniow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2034271D-78CC-4920-878A-7859EFB0A121}" type="datetimeFigureOut">
              <a:rPr lang="pl-PL" smtClean="0"/>
              <a:t>06.04.2021</a:t>
            </a:fld>
            <a:endParaRPr lang="pl-PL"/>
          </a:p>
        </p:txBody>
      </p:sp>
      <p:sp>
        <p:nvSpPr>
          <p:cNvPr id="8" name="Symbol zastępczy stopki 7"/>
          <p:cNvSpPr>
            <a:spLocks noGrp="1"/>
          </p:cNvSpPr>
          <p:nvPr>
            <p:ph type="ftr" sz="quarter" idx="11"/>
          </p:nvPr>
        </p:nvSpPr>
        <p:spPr>
          <a:xfrm>
            <a:off x="304800" y="6409944"/>
            <a:ext cx="3581400" cy="365760"/>
          </a:xfrm>
        </p:spPr>
        <p:txBody>
          <a:bodyPr/>
          <a:lstStyle/>
          <a:p>
            <a:endParaRPr lang="pl-PL"/>
          </a:p>
        </p:txBody>
      </p:sp>
      <p:sp>
        <p:nvSpPr>
          <p:cNvPr id="15" name="Łącznik prostoliniow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46A1BDDC-CEB5-475D-A9EE-05617D7D99CD}" type="slidenum">
              <a:rPr lang="pl-PL" smtClean="0"/>
              <a:t>‹#›</a:t>
            </a:fld>
            <a:endParaRPr lang="pl-PL"/>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034271D-78CC-4920-878A-7859EFB0A121}" type="datetimeFigureOut">
              <a:rPr lang="pl-PL" smtClean="0"/>
              <a:t>06.04.2021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a:xfrm>
            <a:off x="4343400" y="1036020"/>
            <a:ext cx="457200" cy="441325"/>
          </a:xfrm>
        </p:spPr>
        <p:txBody>
          <a:bodyPr/>
          <a:lstStyle/>
          <a:p>
            <a:fld id="{46A1BDDC-CEB5-475D-A9EE-05617D7D99CD}"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2034271D-78CC-4920-878A-7859EFB0A121}" type="datetimeFigureOut">
              <a:rPr lang="pl-PL" smtClean="0"/>
              <a:t>06.04.2021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6A1BDDC-CEB5-475D-A9EE-05617D7D99CD}"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oliniow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6A1BDDC-CEB5-475D-A9EE-05617D7D99CD}" type="slidenum">
              <a:rPr lang="pl-PL" smtClean="0"/>
              <a:t>‹#›</a:t>
            </a:fld>
            <a:endParaRPr lang="pl-PL"/>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2034271D-78CC-4920-878A-7859EFB0A121}" type="datetimeFigureOut">
              <a:rPr lang="pl-PL" smtClean="0"/>
              <a:t>06.04.2021</a:t>
            </a:fld>
            <a:endParaRPr lang="pl-PL"/>
          </a:p>
        </p:txBody>
      </p:sp>
      <p:sp>
        <p:nvSpPr>
          <p:cNvPr id="6" name="Symbol zastępczy stopki 5"/>
          <p:cNvSpPr>
            <a:spLocks noGrp="1"/>
          </p:cNvSpPr>
          <p:nvPr>
            <p:ph type="ftr" sz="quarter" idx="11"/>
          </p:nvPr>
        </p:nvSpPr>
        <p:spPr>
          <a:xfrm>
            <a:off x="301752" y="6410848"/>
            <a:ext cx="3383280" cy="365760"/>
          </a:xfrm>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oliniow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46A1BDDC-CEB5-475D-A9EE-05617D7D99CD}" type="slidenum">
              <a:rPr lang="pl-PL" smtClean="0"/>
              <a:t>‹#›</a:t>
            </a:fld>
            <a:endParaRPr lang="pl-PL"/>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2034271D-78CC-4920-878A-7859EFB0A121}" type="datetimeFigureOut">
              <a:rPr lang="pl-PL" smtClean="0"/>
              <a:t>06.04.2021</a:t>
            </a:fld>
            <a:endParaRPr lang="pl-PL"/>
          </a:p>
        </p:txBody>
      </p:sp>
      <p:sp>
        <p:nvSpPr>
          <p:cNvPr id="6" name="Symbol zastępczy stopki 5"/>
          <p:cNvSpPr>
            <a:spLocks noGrp="1"/>
          </p:cNvSpPr>
          <p:nvPr>
            <p:ph type="ftr" sz="quarter" idx="11"/>
          </p:nvPr>
        </p:nvSpPr>
        <p:spPr>
          <a:xfrm>
            <a:off x="301752" y="6410848"/>
            <a:ext cx="3584448" cy="365760"/>
          </a:xfrm>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034271D-78CC-4920-878A-7859EFB0A121}" type="datetimeFigureOut">
              <a:rPr lang="pl-PL" smtClean="0"/>
              <a:t>06.04.2021</a:t>
            </a:fld>
            <a:endParaRPr lang="pl-PL"/>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l-PL"/>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oliniow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6A1BDDC-CEB5-475D-A9EE-05617D7D99CD}" type="slidenum">
              <a:rPr lang="pl-PL" smtClean="0"/>
              <a:t>‹#›</a:t>
            </a:fld>
            <a:endParaRPr lang="pl-PL"/>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aferinternet.pl/images/stories/pdf/broszura.pdf" TargetMode="External"/><Relationship Id="rId2" Type="http://schemas.openxmlformats.org/officeDocument/2006/relationships/hyperlink" Target="http://www.saferinternet.p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ask.p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dukacjamedialna.edu.pl/kompetencje" TargetMode="External"/><Relationship Id="rId2" Type="http://schemas.openxmlformats.org/officeDocument/2006/relationships/hyperlink" Target="https://edukacjamedialna.edu.p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anoptykon.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ybernauci.edu.p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yzurnet.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23528" y="2708920"/>
            <a:ext cx="8424936" cy="3672408"/>
          </a:xfrm>
        </p:spPr>
        <p:txBody>
          <a:bodyPr>
            <a:normAutofit fontScale="92500" lnSpcReduction="10000"/>
          </a:bodyPr>
          <a:lstStyle/>
          <a:p>
            <a:pPr algn="just">
              <a:lnSpc>
                <a:spcPct val="160000"/>
              </a:lnSpc>
            </a:pP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Agresja </a:t>
            </a:r>
            <a:r>
              <a:rPr lang="pl-PL" sz="1200" dirty="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elektroniczna </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 </a:t>
            </a:r>
          </a:p>
          <a:p>
            <a:pPr algn="just">
              <a:lnSpc>
                <a:spcPct val="160000"/>
              </a:lnSpc>
            </a:pP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Stosowanie przemocy poprzez: Prześladowanie</a:t>
            </a:r>
            <a:r>
              <a:rPr lang="pl-PL" sz="1200" dirty="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 nękanie</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 oszukiwanie, </a:t>
            </a:r>
            <a:r>
              <a:rPr lang="pl-PL" sz="1200" dirty="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zastraszanie, </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wyśmiewanie </a:t>
            </a:r>
            <a:r>
              <a:rPr lang="pl-PL" sz="1200" dirty="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innych </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osób, kradzieże z </a:t>
            </a:r>
            <a:r>
              <a:rPr lang="pl-PL" sz="120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wykorzystaniem Internetu</a:t>
            </a:r>
            <a:br>
              <a:rPr lang="pl-PL" sz="120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br>
            <a:r>
              <a:rPr lang="pl-PL" sz="120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 </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i narzędzi typu elektronicznego. Niebezpieczeństwa czyhające w sieci zmieniają się z rozwojem nowych technologii, ich specyfika sprawia, że Nawet błahe akty cyberprzemocy stanowią dla ofiar poważny problem, z którym często nie potrafią sobie poradzić. Cechy charakterystyczne cyberprzemocy to: różnorodność form, domniemana anonimowość sprawcy, powszechna dostępność w sieci (7 dni w </a:t>
            </a:r>
            <a:r>
              <a:rPr lang="pl-PL" sz="1200" dirty="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tygodniu, 24 godziny na </a:t>
            </a:r>
            <a:r>
              <a:rPr lang="pl-PL" sz="1200" dirty="0" smtClean="0">
                <a:solidFill>
                  <a:schemeClr val="accent1"/>
                </a:solidFill>
                <a:latin typeface="Yu Gothic UI Light" panose="020B0300000000000000" pitchFamily="34" charset="-128"/>
                <a:ea typeface="Yu Gothic UI Light" panose="020B0300000000000000" pitchFamily="34" charset="-128"/>
                <a:cs typeface="Lucida Sans Unicode" panose="020B0602030504020204" pitchFamily="34" charset="0"/>
              </a:rPr>
              <a:t>dobę), zasięg, szybkość rozpowszechniania materiałów kierowanych przeciwko ofierze, niski poziom kontroli społecznej, brak możliwości usunięcia kompromitujących informacji, zdjęć, filmów.       </a:t>
            </a:r>
          </a:p>
          <a:p>
            <a:pPr algn="l"/>
            <a:endParaRPr lang="pl-PL" sz="1200" b="0" dirty="0">
              <a:solidFill>
                <a:schemeClr val="accent1"/>
              </a:solidFill>
              <a:latin typeface="Bookman Old Style" panose="02050604050505020204" pitchFamily="18" charset="0"/>
              <a:ea typeface="Arial Unicode MS" panose="020B0604020202020204" pitchFamily="34" charset="-128"/>
              <a:cs typeface="Lucida Sans Unicode" panose="020B0602030504020204" pitchFamily="34" charset="0"/>
            </a:endParaRPr>
          </a:p>
          <a:p>
            <a:pPr algn="l"/>
            <a:r>
              <a:rPr lang="pl-PL" sz="1200" b="0" dirty="0" smtClean="0">
                <a:solidFill>
                  <a:schemeClr val="accent1"/>
                </a:solidFill>
                <a:latin typeface="Bookman Old Style" panose="02050604050505020204" pitchFamily="18" charset="0"/>
                <a:ea typeface="Arial Unicode MS" panose="020B0604020202020204" pitchFamily="34" charset="-128"/>
                <a:cs typeface="Lucida Sans Unicode" panose="020B0602030504020204" pitchFamily="34" charset="0"/>
              </a:rPr>
              <a:t> </a:t>
            </a:r>
            <a:endParaRPr lang="pl-PL" dirty="0">
              <a:latin typeface="Arial Narrow" panose="020B0606020202030204" pitchFamily="34" charset="0"/>
            </a:endParaRPr>
          </a:p>
        </p:txBody>
      </p:sp>
      <p:sp>
        <p:nvSpPr>
          <p:cNvPr id="2" name="Tytuł 1"/>
          <p:cNvSpPr>
            <a:spLocks noGrp="1"/>
          </p:cNvSpPr>
          <p:nvPr>
            <p:ph type="ctrTitle"/>
          </p:nvPr>
        </p:nvSpPr>
        <p:spPr>
          <a:xfrm>
            <a:off x="179512" y="188640"/>
            <a:ext cx="8784976" cy="2160240"/>
          </a:xfrm>
        </p:spPr>
        <p:txBody>
          <a:bodyPr>
            <a:normAutofit fontScale="90000"/>
          </a:bodyPr>
          <a:lstStyle/>
          <a:p>
            <a:r>
              <a:rPr lang="pl-PL" sz="6000" b="1" dirty="0" smtClean="0">
                <a:solidFill>
                  <a:schemeClr val="accent1">
                    <a:lumMod val="75000"/>
                  </a:schemeClr>
                </a:solidFill>
                <a:latin typeface="Bahnschrift SemiBold Condensed" panose="020B0502040204020203" pitchFamily="34" charset="0"/>
              </a:rPr>
              <a:t/>
            </a:r>
            <a:br>
              <a:rPr lang="pl-PL" sz="6000" b="1" dirty="0" smtClean="0">
                <a:solidFill>
                  <a:schemeClr val="accent1">
                    <a:lumMod val="75000"/>
                  </a:schemeClr>
                </a:solidFill>
                <a:latin typeface="Bahnschrift SemiBold Condensed" panose="020B0502040204020203" pitchFamily="34" charset="0"/>
              </a:rPr>
            </a:br>
            <a:r>
              <a:rPr lang="pl-PL" sz="6000" b="1" dirty="0">
                <a:solidFill>
                  <a:schemeClr val="accent1">
                    <a:lumMod val="75000"/>
                  </a:schemeClr>
                </a:solidFill>
                <a:latin typeface="Bahnschrift SemiBold Condensed" panose="020B0502040204020203" pitchFamily="34" charset="0"/>
              </a:rPr>
              <a:t/>
            </a:r>
            <a:br>
              <a:rPr lang="pl-PL" sz="6000" b="1" dirty="0">
                <a:solidFill>
                  <a:schemeClr val="accent1">
                    <a:lumMod val="75000"/>
                  </a:schemeClr>
                </a:solidFill>
                <a:latin typeface="Bahnschrift SemiBold Condensed" panose="020B0502040204020203" pitchFamily="34" charset="0"/>
              </a:rPr>
            </a:br>
            <a:r>
              <a:rPr lang="pl-PL" sz="6000" b="1" dirty="0" smtClean="0">
                <a:solidFill>
                  <a:schemeClr val="accent1">
                    <a:lumMod val="75000"/>
                  </a:schemeClr>
                </a:solidFill>
                <a:latin typeface="Bahnschrift SemiBold Condensed" panose="020B0502040204020203" pitchFamily="34" charset="0"/>
              </a:rPr>
              <a:t/>
            </a:r>
            <a:br>
              <a:rPr lang="pl-PL" sz="6000" b="1" dirty="0" smtClean="0">
                <a:solidFill>
                  <a:schemeClr val="accent1">
                    <a:lumMod val="75000"/>
                  </a:schemeClr>
                </a:solidFill>
                <a:latin typeface="Bahnschrift SemiBold Condensed" panose="020B0502040204020203" pitchFamily="34" charset="0"/>
              </a:rPr>
            </a:br>
            <a:r>
              <a:rPr lang="pl-PL" sz="3600" b="1" dirty="0" smtClean="0">
                <a:solidFill>
                  <a:schemeClr val="accent1">
                    <a:lumMod val="75000"/>
                  </a:schemeClr>
                </a:solidFill>
                <a:latin typeface="Bookman Old Style" panose="02050604050505020204" pitchFamily="18" charset="0"/>
              </a:rPr>
              <a:t>Cyberprzemoc, </a:t>
            </a:r>
            <a:r>
              <a:rPr lang="pl-PL" sz="3600" b="1" dirty="0" err="1" smtClean="0">
                <a:solidFill>
                  <a:schemeClr val="accent1">
                    <a:lumMod val="75000"/>
                  </a:schemeClr>
                </a:solidFill>
                <a:latin typeface="Bookman Old Style" panose="02050604050505020204" pitchFamily="18" charset="0"/>
              </a:rPr>
              <a:t>cyberzagrożenia</a:t>
            </a:r>
            <a:r>
              <a:rPr lang="pl-PL" sz="3600" b="1" dirty="0" smtClean="0">
                <a:solidFill>
                  <a:schemeClr val="accent1">
                    <a:lumMod val="75000"/>
                  </a:schemeClr>
                </a:solidFill>
                <a:latin typeface="Bookman Old Style" panose="02050604050505020204" pitchFamily="18" charset="0"/>
              </a:rPr>
              <a:t>, </a:t>
            </a:r>
            <a:r>
              <a:rPr lang="pl-PL" sz="1200" dirty="0" smtClean="0">
                <a:solidFill>
                  <a:schemeClr val="accent1">
                    <a:lumMod val="75000"/>
                  </a:schemeClr>
                </a:solidFill>
              </a:rPr>
              <a:t/>
            </a:r>
            <a:br>
              <a:rPr lang="pl-PL" sz="1200" dirty="0" smtClean="0">
                <a:solidFill>
                  <a:schemeClr val="accent1">
                    <a:lumMod val="75000"/>
                  </a:schemeClr>
                </a:solidFill>
              </a:rPr>
            </a:br>
            <a:r>
              <a:rPr lang="pl-PL" sz="1200" dirty="0">
                <a:solidFill>
                  <a:schemeClr val="accent1">
                    <a:lumMod val="75000"/>
                  </a:schemeClr>
                </a:solidFill>
              </a:rPr>
              <a:t/>
            </a:r>
            <a:br>
              <a:rPr lang="pl-PL" sz="1200" dirty="0">
                <a:solidFill>
                  <a:schemeClr val="accent1">
                    <a:lumMod val="75000"/>
                  </a:schemeClr>
                </a:solidFill>
              </a:rPr>
            </a:br>
            <a:r>
              <a:rPr lang="pl-PL" sz="1200" dirty="0" smtClean="0">
                <a:solidFill>
                  <a:schemeClr val="accent1">
                    <a:lumMod val="75000"/>
                  </a:schemeClr>
                </a:solidFill>
              </a:rPr>
              <a:t/>
            </a:r>
            <a:br>
              <a:rPr lang="pl-PL" sz="1200" dirty="0" smtClean="0">
                <a:solidFill>
                  <a:schemeClr val="accent1">
                    <a:lumMod val="75000"/>
                  </a:schemeClr>
                </a:solidFill>
              </a:rPr>
            </a:br>
            <a:r>
              <a:rPr lang="pl-PL" sz="1200" dirty="0">
                <a:solidFill>
                  <a:schemeClr val="accent1">
                    <a:lumMod val="75000"/>
                  </a:schemeClr>
                </a:solidFill>
              </a:rPr>
              <a:t/>
            </a:r>
            <a:br>
              <a:rPr lang="pl-PL" sz="1200" dirty="0">
                <a:solidFill>
                  <a:schemeClr val="accent1">
                    <a:lumMod val="75000"/>
                  </a:schemeClr>
                </a:solidFill>
              </a:rPr>
            </a:br>
            <a:endParaRPr lang="pl-PL" sz="1200" dirty="0">
              <a:solidFill>
                <a:schemeClr val="accent1">
                  <a:lumMod val="75000"/>
                </a:schemeClr>
              </a:solidFill>
            </a:endParaRPr>
          </a:p>
        </p:txBody>
      </p:sp>
    </p:spTree>
    <p:extLst>
      <p:ext uri="{BB962C8B-B14F-4D97-AF65-F5344CB8AC3E}">
        <p14:creationId xmlns:p14="http://schemas.microsoft.com/office/powerpoint/2010/main" val="344802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STREAMY, PATOSTREAMERZY, STALKING</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Streamy</a:t>
            </a:r>
            <a:endParaRPr lang="pl-PL" sz="1600" b="1" dirty="0">
              <a:latin typeface="Lucida Sans Unicode" panose="020B0602030504020204" pitchFamily="34" charset="0"/>
              <a:cs typeface="Lucida Sans Unicode" panose="020B0602030504020204" pitchFamily="34" charset="0"/>
            </a:endParaRPr>
          </a:p>
          <a:p>
            <a:pPr marL="0" indent="0" algn="just">
              <a:buNone/>
            </a:pPr>
            <a:r>
              <a:rPr lang="pl-PL" sz="1400" dirty="0" smtClean="0">
                <a:latin typeface="Bookman Old Style" panose="02050604050505020204" pitchFamily="18" charset="0"/>
              </a:rPr>
              <a:t>Transmisje na </a:t>
            </a:r>
            <a:r>
              <a:rPr lang="pl-PL" sz="1400" dirty="0">
                <a:latin typeface="Bookman Old Style" panose="02050604050505020204" pitchFamily="18" charset="0"/>
              </a:rPr>
              <a:t>żywo, </a:t>
            </a:r>
            <a:r>
              <a:rPr lang="pl-PL" sz="1400" dirty="0" smtClean="0">
                <a:latin typeface="Bookman Old Style" panose="02050604050505020204" pitchFamily="18" charset="0"/>
              </a:rPr>
              <a:t>prowadzone  </a:t>
            </a:r>
            <a:r>
              <a:rPr lang="pl-PL" sz="1400" dirty="0">
                <a:latin typeface="Bookman Old Style" panose="02050604050505020204" pitchFamily="18" charset="0"/>
              </a:rPr>
              <a:t>w serwisach internetowych (np. YouTube), w trakcie </a:t>
            </a:r>
            <a:r>
              <a:rPr lang="pl-PL" sz="1400" dirty="0" smtClean="0">
                <a:latin typeface="Bookman Old Style" panose="02050604050505020204" pitchFamily="18" charset="0"/>
              </a:rPr>
              <a:t>których prezentowane </a:t>
            </a:r>
            <a:r>
              <a:rPr lang="pl-PL" sz="1400" dirty="0">
                <a:latin typeface="Bookman Old Style" panose="02050604050505020204" pitchFamily="18" charset="0"/>
              </a:rPr>
              <a:t>są liczne zachowania powszechnie uznawane za będące dewiacjami społecznymi, zwłaszcza takie jak: libacje alkoholowe, wulgaryzmy, przemoc </a:t>
            </a:r>
            <a:r>
              <a:rPr lang="pl-PL" sz="1400" dirty="0" smtClean="0">
                <a:latin typeface="Bookman Old Style" panose="02050604050505020204" pitchFamily="18" charset="0"/>
              </a:rPr>
              <a:t>domowa to </a:t>
            </a:r>
            <a:r>
              <a:rPr lang="pl-PL" sz="1400" dirty="0" err="1" smtClean="0">
                <a:latin typeface="Bookman Old Style" panose="02050604050505020204" pitchFamily="18" charset="0"/>
              </a:rPr>
              <a:t>streamy</a:t>
            </a:r>
            <a:r>
              <a:rPr lang="pl-PL" sz="1400" dirty="0" smtClean="0">
                <a:latin typeface="Bookman Old Style" panose="02050604050505020204" pitchFamily="18" charset="0"/>
              </a:rPr>
              <a:t>. </a:t>
            </a:r>
            <a:r>
              <a:rPr lang="pl-PL" sz="1400" dirty="0" err="1" smtClean="0">
                <a:latin typeface="Bookman Old Style" panose="02050604050505020204" pitchFamily="18" charset="0"/>
              </a:rPr>
              <a:t>Patostreamerzy</a:t>
            </a:r>
            <a:r>
              <a:rPr lang="pl-PL" sz="1400" dirty="0" smtClean="0">
                <a:latin typeface="Bookman Old Style" panose="02050604050505020204" pitchFamily="18" charset="0"/>
              </a:rPr>
              <a:t> to osoby, które prowadzą takie transmisje zachowując się w sposób ordynarny. Wyzywanie rodziców i znajomych, bicie swojej dziewczyny, obrażanie przypadkowych osób niszczenie mebli i sprzętu, upijanie się do nieprzytomności to dla nich dzień powszedni. Widzowie mają źródło rozrywki, a </a:t>
            </a:r>
            <a:r>
              <a:rPr lang="pl-PL" sz="1400" dirty="0" err="1" smtClean="0">
                <a:latin typeface="Bookman Old Style" panose="02050604050505020204" pitchFamily="18" charset="0"/>
              </a:rPr>
              <a:t>patostreamerzy</a:t>
            </a:r>
            <a:r>
              <a:rPr lang="pl-PL" sz="1400" dirty="0" smtClean="0">
                <a:latin typeface="Bookman Old Style" panose="02050604050505020204" pitchFamily="18" charset="0"/>
              </a:rPr>
              <a:t> źródło dochodów. Wobec </a:t>
            </a:r>
            <a:r>
              <a:rPr lang="pl-PL" sz="1400" dirty="0">
                <a:latin typeface="Bookman Old Style" panose="02050604050505020204" pitchFamily="18" charset="0"/>
              </a:rPr>
              <a:t>autorów </a:t>
            </a:r>
            <a:r>
              <a:rPr lang="pl-PL" sz="1400" dirty="0" err="1">
                <a:latin typeface="Bookman Old Style" panose="02050604050505020204" pitchFamily="18" charset="0"/>
              </a:rPr>
              <a:t>patostreamów</a:t>
            </a:r>
            <a:r>
              <a:rPr lang="pl-PL" sz="1400" dirty="0">
                <a:latin typeface="Bookman Old Style" panose="02050604050505020204" pitchFamily="18" charset="0"/>
              </a:rPr>
              <a:t>, w których aktywności dostrzeżono czyny zabronione, podejmowane są działania zmierzające do pociągania ich do odpowiedzialności </a:t>
            </a:r>
            <a:r>
              <a:rPr lang="pl-PL" sz="1400" dirty="0" smtClean="0">
                <a:latin typeface="Bookman Old Style" panose="02050604050505020204" pitchFamily="18" charset="0"/>
              </a:rPr>
              <a:t>prawnej. </a:t>
            </a:r>
          </a:p>
          <a:p>
            <a:pPr>
              <a:buFont typeface="Wingdings" panose="05000000000000000000" pitchFamily="2" charset="2"/>
              <a:buChar char="q"/>
            </a:pPr>
            <a:r>
              <a:rPr lang="pl-PL" sz="1600" b="1" dirty="0" smtClean="0">
                <a:latin typeface="Lucida Sans Unicode" panose="020B0602030504020204" pitchFamily="34" charset="0"/>
                <a:ea typeface="SimSun-ExtB" panose="02010609060101010101" pitchFamily="49" charset="-122"/>
                <a:cs typeface="Lucida Sans Unicode" panose="020B0602030504020204" pitchFamily="34" charset="0"/>
              </a:rPr>
              <a:t>Stalking </a:t>
            </a:r>
          </a:p>
          <a:p>
            <a:pPr marL="0" indent="0" algn="just">
              <a:buNone/>
            </a:pPr>
            <a:r>
              <a:rPr lang="pl-PL" sz="1400" dirty="0" smtClean="0">
                <a:latin typeface="Bookman Old Style" panose="02050604050505020204" pitchFamily="18" charset="0"/>
                <a:ea typeface="SimSun-ExtB" panose="02010609060101010101" pitchFamily="49" charset="-122"/>
                <a:cs typeface="Lucida Sans Unicode" panose="020B0602030504020204" pitchFamily="34" charset="0"/>
              </a:rPr>
              <a:t>Uporczywe nękanie z naruszeniem prywatności w wyniku  którego ofiara czuje się zagrożona to stalking. Kiedy nie było Internetu stalking dotyczył osób publicznych, sławnych. Obecnie każdy użytkownik w sieci staje się w pewnym stopniu osobą publiczną. Informacje udostępniane</a:t>
            </a:r>
            <a:br>
              <a:rPr lang="pl-PL" sz="1400" dirty="0" smtClean="0">
                <a:latin typeface="Bookman Old Style" panose="02050604050505020204" pitchFamily="18" charset="0"/>
                <a:ea typeface="SimSun-ExtB" panose="02010609060101010101" pitchFamily="49" charset="-122"/>
                <a:cs typeface="Lucida Sans Unicode" panose="020B0602030504020204" pitchFamily="34" charset="0"/>
              </a:rPr>
            </a:br>
            <a:r>
              <a:rPr lang="pl-PL" sz="1400" dirty="0" smtClean="0">
                <a:latin typeface="Bookman Old Style" panose="02050604050505020204" pitchFamily="18" charset="0"/>
                <a:ea typeface="SimSun-ExtB" panose="02010609060101010101" pitchFamily="49" charset="-122"/>
                <a:cs typeface="Lucida Sans Unicode" panose="020B0602030504020204" pitchFamily="34" charset="0"/>
              </a:rPr>
              <a:t> w    Internecie ułatwiają sprawę stalkerom – osobom dopuszczającym się stalkingu.</a:t>
            </a:r>
            <a:r>
              <a:rPr lang="pl-PL" sz="1400" dirty="0" smtClean="0">
                <a:latin typeface="Bookman Old Style" panose="02050604050505020204" pitchFamily="18" charset="0"/>
              </a:rPr>
              <a:t> Niektóre zachowania definiowane jako </a:t>
            </a:r>
            <a:r>
              <a:rPr lang="pl-PL" sz="1400" i="1" dirty="0" smtClean="0">
                <a:latin typeface="Bookman Old Style" panose="02050604050505020204" pitchFamily="18" charset="0"/>
              </a:rPr>
              <a:t>stalking</a:t>
            </a:r>
            <a:r>
              <a:rPr lang="pl-PL" sz="1400" dirty="0" smtClean="0">
                <a:latin typeface="Bookman Old Style" panose="02050604050505020204" pitchFamily="18" charset="0"/>
              </a:rPr>
              <a:t> to śledzenie ofiary, osaczanie jej (odwiedziny, </a:t>
            </a:r>
            <a:r>
              <a:rPr lang="pl-PL" sz="1400" dirty="0" smtClean="0">
                <a:latin typeface="Bookman Old Style" panose="02050604050505020204" pitchFamily="18" charset="0"/>
              </a:rPr>
              <a:t>e-maile</a:t>
            </a:r>
            <a:r>
              <a:rPr lang="pl-PL" sz="1400" dirty="0" smtClean="0">
                <a:latin typeface="Bookman Old Style" panose="02050604050505020204" pitchFamily="18" charset="0"/>
              </a:rPr>
              <a:t>, smsy, upominki. Takie postępowanie jest szczególnie niebezpieczne, gdyż z czasem przybiera  formę przemocy fizycznej, zagrażającej życiu ofiary. Ofiarami stalkingu często są kobiety, </a:t>
            </a:r>
            <a:br>
              <a:rPr lang="pl-PL" sz="1400" dirty="0" smtClean="0">
                <a:latin typeface="Bookman Old Style" panose="02050604050505020204" pitchFamily="18" charset="0"/>
              </a:rPr>
            </a:br>
            <a:r>
              <a:rPr lang="pl-PL" sz="1400" dirty="0" smtClean="0">
                <a:latin typeface="Bookman Old Style" panose="02050604050505020204" pitchFamily="18" charset="0"/>
              </a:rPr>
              <a:t>a najczęściej stalkerami zostają mężczyźni, którzy się rozstali ze swoją partnerką. </a:t>
            </a:r>
            <a:r>
              <a:rPr lang="pl-PL" sz="1400" dirty="0" err="1" smtClean="0">
                <a:latin typeface="Bookman Old Style" panose="02050604050505020204" pitchFamily="18" charset="0"/>
              </a:rPr>
              <a:t>Stalkerzy</a:t>
            </a:r>
            <a:r>
              <a:rPr lang="pl-PL" sz="1400" dirty="0" smtClean="0">
                <a:latin typeface="Bookman Old Style" panose="02050604050505020204" pitchFamily="18" charset="0"/>
              </a:rPr>
              <a:t> to często osoby, które maja problemy psychiczne, a ich poczytalność jest bardzo wątpliwa.  </a:t>
            </a:r>
            <a:endParaRPr lang="pl-PL" sz="1400" dirty="0">
              <a:latin typeface="Bookman Old Style" panose="02050604050505020204" pitchFamily="18" charset="0"/>
            </a:endParaRPr>
          </a:p>
        </p:txBody>
      </p:sp>
    </p:spTree>
    <p:extLst>
      <p:ext uri="{BB962C8B-B14F-4D97-AF65-F5344CB8AC3E}">
        <p14:creationId xmlns:p14="http://schemas.microsoft.com/office/powerpoint/2010/main" val="142802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TROLL, TROLLING</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fontScale="92500" lnSpcReduction="20000"/>
          </a:bodyPr>
          <a:lstStyle/>
          <a:p>
            <a:pPr>
              <a:buFont typeface="Wingdings" panose="05000000000000000000" pitchFamily="2" charset="2"/>
              <a:buChar char="q"/>
            </a:pPr>
            <a:r>
              <a:rPr lang="pl-PL" sz="1700" b="1" dirty="0" err="1">
                <a:latin typeface="Lucida Sans Unicode" panose="020B0602030504020204" pitchFamily="34" charset="0"/>
                <a:cs typeface="Lucida Sans Unicode" panose="020B0602030504020204" pitchFamily="34" charset="0"/>
              </a:rPr>
              <a:t>Trolling</a:t>
            </a:r>
            <a:r>
              <a:rPr lang="pl-PL" sz="1700" b="1" dirty="0">
                <a:latin typeface="Lucida Sans Unicode" panose="020B0602030504020204" pitchFamily="34" charset="0"/>
                <a:cs typeface="Lucida Sans Unicode" panose="020B0602030504020204" pitchFamily="34" charset="0"/>
              </a:rPr>
              <a:t> </a:t>
            </a:r>
            <a:endParaRPr lang="pl-PL" sz="1700" b="1" dirty="0" smtClean="0">
              <a:latin typeface="Lucida Sans Unicode" panose="020B0602030504020204" pitchFamily="34" charset="0"/>
              <a:cs typeface="Lucida Sans Unicode" panose="020B0602030504020204" pitchFamily="34" charset="0"/>
            </a:endParaRPr>
          </a:p>
          <a:p>
            <a:pPr marL="0" indent="0" algn="just">
              <a:lnSpc>
                <a:spcPct val="150000"/>
              </a:lnSpc>
              <a:buNone/>
            </a:pPr>
            <a:r>
              <a:rPr lang="pl-PL" sz="1400" dirty="0" smtClean="0">
                <a:latin typeface="Bookman Old Style" panose="02050604050505020204" pitchFamily="18" charset="0"/>
              </a:rPr>
              <a:t>Technika </a:t>
            </a:r>
            <a:r>
              <a:rPr lang="pl-PL" sz="1400" dirty="0" err="1" smtClean="0">
                <a:latin typeface="Bookman Old Style" panose="02050604050505020204" pitchFamily="18" charset="0"/>
              </a:rPr>
              <a:t>trollingu</a:t>
            </a:r>
            <a:r>
              <a:rPr lang="pl-PL" sz="1400" dirty="0" smtClean="0">
                <a:latin typeface="Bookman Old Style" panose="02050604050505020204" pitchFamily="18" charset="0"/>
              </a:rPr>
              <a:t> polega na wyprowadzeniu rozmówcy z równowagi. Nazwa zjawiska pochodzi od techniki wędkarskiej, polegającej na wabieniu ryby przynętą  ciągniętą za łódką , za którą  ryba  potrafi przepłynąć nawet przez pół jeziora. Troll to osoba kłócąca się dla samego kłócenia, publikująca kontrowersyjne tezy  w konkretnych sytuacjach i środowiskach. Im większe oburzenie i frustracja rozmówcy, tym większa satysfakcja dla trolla.  Ulubione miejsce trolli to m. in.  portale polityczne, na których ludzie zbyt emocjonalnie podchodzą do swoich poglądów. Wystarczy jeden oszczerczy komentarz by wywołać  zamieszanie. Niektóre osoby zarabiają w ten sposób na życie, w Polsce wiele agencji pod przykrywką reklamy czy kampanii marketingowych prowadzą „czarny pijar”. W Internecie zamieszczane są fałszywe, obraźliwe komentarze i  informacje na temat danej </a:t>
            </a:r>
            <a:r>
              <a:rPr lang="pl-PL" sz="1400" dirty="0" smtClean="0">
                <a:latin typeface="Bookman Old Style" panose="02050604050505020204" pitchFamily="18" charset="0"/>
              </a:rPr>
              <a:t>grupy </a:t>
            </a:r>
            <a:r>
              <a:rPr lang="pl-PL" sz="1400" dirty="0" smtClean="0">
                <a:latin typeface="Bookman Old Style" panose="02050604050505020204" pitchFamily="18" charset="0"/>
              </a:rPr>
              <a:t>lub osoby co powoduje, że atakowana osoba(y) zaczynają się bronić, w ten sposób uruchomiona zastaje lawina zdarzeń. Troll to osoba, która ma dużo czasu i bez względu na to, jakich fachowych argumentów używa druga strona, zawsze znajdzie złośliwy komentarz, choćby najbardziej prostacki i niedorzeczny. Coś co dla trolla jest żartobliwą zaczepką dla drugiej osoby może być dużym ciosem i odbić się niekorzystnie na jej psychice, gdyż złośliwa, sfingowana wypowiedź  potrafi bardzo skrzywdzić drugą osobę. </a:t>
            </a:r>
            <a:br>
              <a:rPr lang="pl-PL" sz="1400" dirty="0" smtClean="0">
                <a:latin typeface="Bookman Old Style" panose="02050604050505020204" pitchFamily="18" charset="0"/>
              </a:rPr>
            </a:br>
            <a:r>
              <a:rPr lang="pl-PL" sz="1400" dirty="0" smtClean="0">
                <a:latin typeface="Bookman Old Style" panose="02050604050505020204" pitchFamily="18" charset="0"/>
              </a:rPr>
              <a:t>W wyniku </a:t>
            </a:r>
            <a:r>
              <a:rPr lang="pl-PL" sz="1400" dirty="0" err="1" smtClean="0">
                <a:latin typeface="Bookman Old Style" panose="02050604050505020204" pitchFamily="18" charset="0"/>
              </a:rPr>
              <a:t>trollingu</a:t>
            </a:r>
            <a:r>
              <a:rPr lang="pl-PL" sz="1400" dirty="0" smtClean="0">
                <a:latin typeface="Bookman Old Style" panose="02050604050505020204" pitchFamily="18" charset="0"/>
              </a:rPr>
              <a:t> można obrzydzić komuś hobby, niektóre osoby zamykają swoje strony, blogi,  znikają  z Internetu bo mają dość zaczepek ze strony trolli.   </a:t>
            </a:r>
          </a:p>
          <a:p>
            <a:pPr>
              <a:buFont typeface="Wingdings" panose="05000000000000000000" pitchFamily="2" charset="2"/>
              <a:buChar char="q"/>
            </a:pPr>
            <a:endParaRPr lang="pl-PL" sz="1400" dirty="0">
              <a:latin typeface="Arial Narrow" panose="020B0606020202030204" pitchFamily="34" charset="0"/>
            </a:endParaRPr>
          </a:p>
          <a:p>
            <a:endParaRPr lang="pl-PL" dirty="0"/>
          </a:p>
        </p:txBody>
      </p:sp>
    </p:spTree>
    <p:extLst>
      <p:ext uri="{BB962C8B-B14F-4D97-AF65-F5344CB8AC3E}">
        <p14:creationId xmlns:p14="http://schemas.microsoft.com/office/powerpoint/2010/main" val="2818091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UZALEŻNIENIE OD INTERNETU</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lvl="0">
              <a:buFont typeface="Wingdings" panose="05000000000000000000" pitchFamily="2" charset="2"/>
              <a:buChar char="q"/>
            </a:pPr>
            <a:r>
              <a:rPr lang="pl-PL" sz="1600" b="1" dirty="0" smtClean="0">
                <a:latin typeface="Lucida Sans Unicode" panose="020B0602030504020204" pitchFamily="34" charset="0"/>
                <a:cs typeface="Lucida Sans Unicode" panose="020B0602030504020204" pitchFamily="34" charset="0"/>
              </a:rPr>
              <a:t>Uzależnienie od Internetu </a:t>
            </a:r>
          </a:p>
          <a:p>
            <a:pPr lvl="0">
              <a:buFont typeface="Wingdings" panose="05000000000000000000" pitchFamily="2" charset="2"/>
              <a:buChar char="q"/>
            </a:pPr>
            <a:endParaRPr lang="pl-PL" sz="1400" b="1" dirty="0">
              <a:latin typeface="Arial Narrow" panose="020B0606020202030204" pitchFamily="34" charset="0"/>
              <a:cs typeface="Arial" panose="020B0604020202020204" pitchFamily="34" charset="0"/>
            </a:endParaRPr>
          </a:p>
          <a:p>
            <a:pPr marL="0" indent="0" algn="just">
              <a:buNone/>
            </a:pPr>
            <a:r>
              <a:rPr lang="pl-PL" sz="1400" dirty="0">
                <a:latin typeface="Bookman Old Style" panose="02050604050505020204" pitchFamily="18" charset="0"/>
              </a:rPr>
              <a:t>Gdy dziecko zbyt długo korzysta z Internetu, a pozbawienie go dostępu do sieci powoduje złość i rozdrażnienie, może być to pierwsza oznaka uzależnienia. Warto wówczas nawiązać kontakt ze specjalistą, zanim </a:t>
            </a:r>
            <a:r>
              <a:rPr lang="pl-PL" sz="1400" dirty="0" smtClean="0">
                <a:latin typeface="Bookman Old Style" panose="02050604050505020204" pitchFamily="18" charset="0"/>
              </a:rPr>
              <a:t>ostatecznie straci </a:t>
            </a:r>
            <a:r>
              <a:rPr lang="pl-PL" sz="1400" dirty="0">
                <a:latin typeface="Bookman Old Style" panose="02050604050505020204" pitchFamily="18" charset="0"/>
              </a:rPr>
              <a:t>się kontakt z </a:t>
            </a:r>
            <a:r>
              <a:rPr lang="pl-PL" sz="1400" dirty="0" smtClean="0">
                <a:latin typeface="Bookman Old Style" panose="02050604050505020204" pitchFamily="18" charset="0"/>
              </a:rPr>
              <a:t>dzieckiem. </a:t>
            </a:r>
          </a:p>
          <a:p>
            <a:pPr marL="0" indent="0" algn="just">
              <a:buNone/>
            </a:pPr>
            <a:r>
              <a:rPr lang="pl-PL" sz="1400" dirty="0" smtClean="0">
                <a:latin typeface="Bookman Old Style" panose="02050604050505020204" pitchFamily="18" charset="0"/>
              </a:rPr>
              <a:t>Osoby uzależnione od Internetu to często osoby, które skrywają głębokie urazy (mogą być też </a:t>
            </a:r>
            <a:br>
              <a:rPr lang="pl-PL" sz="1400" dirty="0" smtClean="0">
                <a:latin typeface="Bookman Old Style" panose="02050604050505020204" pitchFamily="18" charset="0"/>
              </a:rPr>
            </a:br>
            <a:r>
              <a:rPr lang="pl-PL" sz="1400" dirty="0" smtClean="0">
                <a:latin typeface="Bookman Old Style" panose="02050604050505020204" pitchFamily="18" charset="0"/>
              </a:rPr>
              <a:t>z dzieciństwa). Traumy wywołane przerażającym zdarzeniem  lub patologicznym zachowaniem sprawiają, że uciekamy do „bezpiecznej przestrzeni internetowej”.  </a:t>
            </a:r>
            <a:endParaRPr lang="pl-PL" sz="1400" dirty="0">
              <a:latin typeface="Bookman Old Style" panose="02050604050505020204" pitchFamily="18" charset="0"/>
            </a:endParaRPr>
          </a:p>
          <a:p>
            <a:pPr marL="0" lvl="0" indent="0" algn="just">
              <a:buNone/>
            </a:pPr>
            <a:r>
              <a:rPr lang="pl-PL" sz="1400" dirty="0" smtClean="0">
                <a:latin typeface="Bookman Old Style" panose="02050604050505020204" pitchFamily="18" charset="0"/>
                <a:cs typeface="Arial" panose="020B0604020202020204" pitchFamily="34" charset="0"/>
              </a:rPr>
              <a:t>Dla takich osób Internet przestaje być zwykłym narzędziem staje się światem, w którym żyją, światem w którym współtworzą  publikowane treści, rozwijają  swoje umiejętności </a:t>
            </a:r>
            <a:br>
              <a:rPr lang="pl-PL" sz="1400" dirty="0" smtClean="0">
                <a:latin typeface="Bookman Old Style" panose="02050604050505020204" pitchFamily="18" charset="0"/>
                <a:cs typeface="Arial" panose="020B0604020202020204" pitchFamily="34" charset="0"/>
              </a:rPr>
            </a:br>
            <a:r>
              <a:rPr lang="pl-PL" sz="1400" dirty="0" smtClean="0">
                <a:latin typeface="Bookman Old Style" panose="02050604050505020204" pitchFamily="18" charset="0"/>
                <a:cs typeface="Arial" panose="020B0604020202020204" pitchFamily="34" charset="0"/>
              </a:rPr>
              <a:t>i zainteresowania, co sprawia że nie czują się samotni. </a:t>
            </a:r>
            <a:endParaRPr lang="pl-PL" sz="1400" dirty="0">
              <a:latin typeface="Bookman Old Style" panose="02050604050505020204" pitchFamily="18" charset="0"/>
              <a:cs typeface="Arial" panose="020B0604020202020204" pitchFamily="34" charset="0"/>
            </a:endParaRPr>
          </a:p>
          <a:p>
            <a:pPr marL="0" indent="0">
              <a:buNone/>
            </a:pPr>
            <a:r>
              <a:rPr lang="pl-PL" sz="1400" dirty="0">
                <a:latin typeface="Bookman Old Style" panose="02050604050505020204" pitchFamily="18" charset="0"/>
                <a:cs typeface="Arial" panose="020B0604020202020204" pitchFamily="34" charset="0"/>
              </a:rPr>
              <a:t>Uzależnienie od Internetu </a:t>
            </a:r>
            <a:r>
              <a:rPr lang="pl-PL" sz="1400" dirty="0" smtClean="0">
                <a:latin typeface="Bookman Old Style" panose="02050604050505020204" pitchFamily="18" charset="0"/>
                <a:cs typeface="Arial" panose="020B0604020202020204" pitchFamily="34" charset="0"/>
              </a:rPr>
              <a:t>powoduje:</a:t>
            </a:r>
          </a:p>
          <a:p>
            <a:pPr>
              <a:buFont typeface="Wingdings" panose="05000000000000000000" pitchFamily="2" charset="2"/>
              <a:buChar char="§"/>
            </a:pPr>
            <a:r>
              <a:rPr lang="pl-PL" sz="1400" dirty="0" smtClean="0">
                <a:latin typeface="Bookman Old Style" panose="02050604050505020204" pitchFamily="18" charset="0"/>
                <a:cs typeface="Arial" panose="020B0604020202020204" pitchFamily="34" charset="0"/>
              </a:rPr>
              <a:t> wady fizyczne: pogorszenie wzroku, skrzywiony kręgosłup, zwyrodnienie nadgarstków, zwiotczenie mięśni, otyłość. </a:t>
            </a:r>
          </a:p>
          <a:p>
            <a:pPr>
              <a:buFont typeface="Wingdings" panose="05000000000000000000" pitchFamily="2" charset="2"/>
              <a:buChar char="§"/>
            </a:pPr>
            <a:r>
              <a:rPr lang="pl-PL" sz="1400" dirty="0" smtClean="0">
                <a:latin typeface="Bookman Old Style" panose="02050604050505020204" pitchFamily="18" charset="0"/>
                <a:cs typeface="Arial" panose="020B0604020202020204" pitchFamily="34" charset="0"/>
              </a:rPr>
              <a:t> </a:t>
            </a:r>
            <a:r>
              <a:rPr lang="pl-PL" sz="1400" dirty="0">
                <a:latin typeface="Bookman Old Style" panose="02050604050505020204" pitchFamily="18" charset="0"/>
                <a:cs typeface="Arial" panose="020B0604020202020204" pitchFamily="34" charset="0"/>
              </a:rPr>
              <a:t>wady </a:t>
            </a:r>
            <a:r>
              <a:rPr lang="pl-PL" sz="1400" dirty="0" smtClean="0">
                <a:latin typeface="Bookman Old Style" panose="02050604050505020204" pitchFamily="18" charset="0"/>
                <a:cs typeface="Arial" panose="020B0604020202020204" pitchFamily="34" charset="0"/>
              </a:rPr>
              <a:t>psychiczne : zobojętnienie, aspołeczność, depresja, lęk, alienacja, hejt, brak umiejętności komunikacji  międzyludzkiej, ubogi zasób słownictwa.  </a:t>
            </a:r>
            <a:endParaRPr lang="pl-PL" sz="1400" dirty="0">
              <a:latin typeface="Bookman Old Style" panose="02050604050505020204" pitchFamily="18" charset="0"/>
              <a:cs typeface="Arial" panose="020B0604020202020204" pitchFamily="34" charset="0"/>
            </a:endParaRPr>
          </a:p>
          <a:p>
            <a:pPr marL="0" indent="0">
              <a:buNone/>
            </a:pPr>
            <a:r>
              <a:rPr lang="pl-PL" sz="1400" dirty="0" smtClean="0">
                <a:latin typeface="Arial Narrow" panose="020B0606020202030204" pitchFamily="34" charset="0"/>
                <a:cs typeface="Arial" panose="020B0604020202020204" pitchFamily="34" charset="0"/>
              </a:rPr>
              <a:t> </a:t>
            </a:r>
            <a:endParaRPr lang="pl-PL" sz="1400" dirty="0">
              <a:latin typeface="Arial Narrow" panose="020B0606020202030204" pitchFamily="34" charset="0"/>
              <a:cs typeface="Arial" panose="020B0604020202020204" pitchFamily="34" charset="0"/>
            </a:endParaRPr>
          </a:p>
          <a:p>
            <a:pPr marL="0" indent="0">
              <a:buNone/>
            </a:pPr>
            <a:endParaRPr lang="pl-PL" sz="1400" dirty="0">
              <a:latin typeface="Arial Narrow" panose="020B060602020203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180280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a:latin typeface="Bookman Old Style" panose="02050604050505020204" pitchFamily="18" charset="0"/>
              </a:rPr>
              <a:t>PRZYDATNE STRONY </a:t>
            </a:r>
            <a:endParaRPr lang="pl-PL" sz="1600" dirty="0"/>
          </a:p>
        </p:txBody>
      </p:sp>
      <p:sp>
        <p:nvSpPr>
          <p:cNvPr id="3" name="Symbol zastępczy zawartości 2"/>
          <p:cNvSpPr>
            <a:spLocks noGrp="1"/>
          </p:cNvSpPr>
          <p:nvPr>
            <p:ph sz="quarter" idx="1"/>
          </p:nvPr>
        </p:nvSpPr>
        <p:spPr/>
        <p:txBody>
          <a:bodyPr>
            <a:normAutofit/>
          </a:bodyPr>
          <a:lstStyle/>
          <a:p>
            <a:pPr marL="0" indent="0" algn="ctr">
              <a:buNone/>
            </a:pPr>
            <a:endParaRPr lang="pl-PL" sz="1400" b="1" dirty="0" smtClean="0"/>
          </a:p>
          <a:p>
            <a:pPr marL="0" indent="0" algn="ctr">
              <a:buNone/>
            </a:pPr>
            <a:endParaRPr lang="pl-PL" sz="1400" b="1" dirty="0" smtClean="0"/>
          </a:p>
          <a:p>
            <a:pPr algn="ctr">
              <a:buFont typeface="Wingdings" panose="05000000000000000000" pitchFamily="2" charset="2"/>
              <a:buChar char="q"/>
            </a:pPr>
            <a:r>
              <a:rPr lang="pl-PL" sz="1400" b="1" dirty="0" smtClean="0"/>
              <a:t> </a:t>
            </a:r>
            <a:r>
              <a:rPr lang="pl-PL" sz="1600" b="1" u="sng" dirty="0" smtClean="0">
                <a:latin typeface="Lucida Sans Unicode" panose="020B0602030504020204" pitchFamily="34" charset="0"/>
                <a:cs typeface="Lucida Sans Unicode" panose="020B0602030504020204" pitchFamily="34" charset="0"/>
                <a:hlinkClick r:id="rId2"/>
              </a:rPr>
              <a:t>saferinternet.pl</a:t>
            </a:r>
            <a:r>
              <a:rPr lang="pl-PL" sz="1600" b="1" dirty="0" smtClean="0">
                <a:latin typeface="Lucida Sans Unicode" panose="020B0602030504020204" pitchFamily="34" charset="0"/>
                <a:cs typeface="Lucida Sans Unicode" panose="020B0602030504020204" pitchFamily="34" charset="0"/>
              </a:rPr>
              <a:t> </a:t>
            </a:r>
          </a:p>
          <a:p>
            <a:pPr marL="0" indent="0" algn="ctr">
              <a:buNone/>
            </a:pPr>
            <a:endParaRPr lang="pl-PL" sz="1600" b="1" dirty="0" smtClean="0">
              <a:latin typeface="Bookman Old Style" panose="02050604050505020204" pitchFamily="18" charset="0"/>
            </a:endParaRPr>
          </a:p>
          <a:p>
            <a:pPr marL="0" indent="0" algn="just">
              <a:buNone/>
            </a:pPr>
            <a:r>
              <a:rPr lang="pl-PL" sz="1400" dirty="0" smtClean="0">
                <a:latin typeface="Bookman Old Style" panose="02050604050505020204" pitchFamily="18" charset="0"/>
              </a:rPr>
              <a:t>Polskie Centrum Programu </a:t>
            </a:r>
            <a:r>
              <a:rPr lang="pl-PL" sz="1400" dirty="0" err="1" smtClean="0">
                <a:latin typeface="Bookman Old Style" panose="02050604050505020204" pitchFamily="18" charset="0"/>
              </a:rPr>
              <a:t>Safer</a:t>
            </a:r>
            <a:r>
              <a:rPr lang="pl-PL" sz="1400" dirty="0" smtClean="0">
                <a:latin typeface="Bookman Old Style" panose="02050604050505020204" pitchFamily="18" charset="0"/>
              </a:rPr>
              <a:t> Internet (PCPSI) powołane zostało w 2005 r. w ramach programu Komisji Europejskiej </a:t>
            </a:r>
            <a:r>
              <a:rPr lang="pl-PL" sz="1400" dirty="0" err="1" smtClean="0">
                <a:latin typeface="Bookman Old Style" panose="02050604050505020204" pitchFamily="18" charset="0"/>
              </a:rPr>
              <a:t>Safer</a:t>
            </a:r>
            <a:r>
              <a:rPr lang="pl-PL" sz="1400" dirty="0" smtClean="0">
                <a:latin typeface="Bookman Old Style" panose="02050604050505020204" pitchFamily="18" charset="0"/>
              </a:rPr>
              <a:t> Internet, a obecnie funkcjonuje w ramach programu </a:t>
            </a:r>
            <a:r>
              <a:rPr lang="pl-PL" sz="1400" dirty="0" err="1" smtClean="0">
                <a:latin typeface="Bookman Old Style" panose="02050604050505020204" pitchFamily="18" charset="0"/>
              </a:rPr>
              <a:t>Connecting</a:t>
            </a:r>
            <a:r>
              <a:rPr lang="pl-PL" sz="1400" dirty="0" smtClean="0">
                <a:latin typeface="Bookman Old Style" panose="02050604050505020204" pitchFamily="18" charset="0"/>
              </a:rPr>
              <a:t> Europe </a:t>
            </a:r>
            <a:r>
              <a:rPr lang="pl-PL" sz="1400" dirty="0" err="1" smtClean="0">
                <a:latin typeface="Bookman Old Style" panose="02050604050505020204" pitchFamily="18" charset="0"/>
              </a:rPr>
              <a:t>Facility</a:t>
            </a:r>
            <a:r>
              <a:rPr lang="pl-PL" sz="1400" dirty="0" smtClean="0">
                <a:latin typeface="Bookman Old Style" panose="02050604050505020204" pitchFamily="18" charset="0"/>
              </a:rPr>
              <a:t>. Celem projektu jest zwiększanie społecznej świadomości na temat zagrożeń, jakie niosą ze sobą najnowsze techniki komunikacji. Wśród podejmowanych działań priorytetem jest edukacja, zarówno dzieci, jak  i rodziców, a także podnoszenie kompetencji profesjonalistów w zakresie bezpiecznego korzystania z Internetu. Ze strony można pobrać broszurę dla rodziców „Mamo, tato jestem w sieci”. Aktualne kampanie społeczne to m.in.   </a:t>
            </a:r>
          </a:p>
          <a:p>
            <a:pPr marL="0" indent="0" algn="just">
              <a:buNone/>
            </a:pPr>
            <a:r>
              <a:rPr lang="pl-PL" sz="1400" dirty="0" smtClean="0">
                <a:latin typeface="Bookman Old Style" panose="02050604050505020204" pitchFamily="18" charset="0"/>
              </a:rPr>
              <a:t>Kampania </a:t>
            </a:r>
            <a:r>
              <a:rPr lang="pl-PL" sz="1400" dirty="0">
                <a:latin typeface="Bookman Old Style" panose="02050604050505020204" pitchFamily="18" charset="0"/>
              </a:rPr>
              <a:t>#</a:t>
            </a:r>
            <a:r>
              <a:rPr lang="pl-PL" sz="1400" dirty="0" err="1" smtClean="0">
                <a:latin typeface="Bookman Old Style" panose="02050604050505020204" pitchFamily="18" charset="0"/>
              </a:rPr>
              <a:t>bezpresji</a:t>
            </a:r>
            <a:r>
              <a:rPr lang="pl-PL" sz="1400" dirty="0" smtClean="0">
                <a:latin typeface="Bookman Old Style" panose="02050604050505020204" pitchFamily="18" charset="0"/>
              </a:rPr>
              <a:t>, Zadbaj o dziecięcy mózg, Domowe zasady ekranowe, Uważni rodzice, Chroń dziecko w sieci, Mama tata, tablet, Pomyśl zanim wrzucisz. </a:t>
            </a:r>
            <a:endParaRPr lang="pl-PL" sz="1400" dirty="0">
              <a:latin typeface="Bookman Old Style" panose="02050604050505020204" pitchFamily="18" charset="0"/>
            </a:endParaRPr>
          </a:p>
          <a:p>
            <a:pPr marL="0" indent="0">
              <a:buNone/>
            </a:pPr>
            <a:r>
              <a:rPr lang="pl-PL" sz="1400" u="sng" dirty="0">
                <a:latin typeface="Bookman Old Style" panose="02050604050505020204" pitchFamily="18" charset="0"/>
                <a:hlinkClick r:id="rId3"/>
              </a:rPr>
              <a:t>https://www.saferinternet.pl/images/stories/pdf/broszura.pdf</a:t>
            </a:r>
            <a:endParaRPr lang="pl-PL" sz="1400" dirty="0">
              <a:latin typeface="Bookman Old Style" panose="02050604050505020204" pitchFamily="18" charset="0"/>
            </a:endParaRPr>
          </a:p>
          <a:p>
            <a:pPr marL="0" indent="0">
              <a:buNone/>
            </a:pPr>
            <a:endParaRPr lang="pl-PL" sz="1400" dirty="0">
              <a:latin typeface="Bookman Old Style" panose="02050604050505020204" pitchFamily="18" charset="0"/>
            </a:endParaRPr>
          </a:p>
        </p:txBody>
      </p:sp>
    </p:spTree>
    <p:extLst>
      <p:ext uri="{BB962C8B-B14F-4D97-AF65-F5344CB8AC3E}">
        <p14:creationId xmlns:p14="http://schemas.microsoft.com/office/powerpoint/2010/main" val="3312545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a:latin typeface="Bookman Old Style" panose="02050604050505020204" pitchFamily="18" charset="0"/>
              </a:rPr>
              <a:t>PRZYDATNE STRONY </a:t>
            </a:r>
            <a:endParaRPr lang="pl-PL" sz="1600"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lgn="ctr"/>
            <a:endParaRPr lang="pl-PL" sz="1400" b="1" dirty="0" smtClean="0"/>
          </a:p>
          <a:p>
            <a:pPr algn="ctr"/>
            <a:endParaRPr lang="pl-PL" sz="1400" b="1" dirty="0"/>
          </a:p>
          <a:p>
            <a:pPr algn="ctr">
              <a:buFont typeface="Wingdings" panose="05000000000000000000" pitchFamily="2" charset="2"/>
              <a:buChar char="q"/>
            </a:pPr>
            <a:r>
              <a:rPr lang="pl-PL" sz="1600" b="1" u="sng" dirty="0" smtClean="0">
                <a:latin typeface="Lucida Sans Unicode" panose="020B0602030504020204" pitchFamily="34" charset="0"/>
                <a:cs typeface="Lucida Sans Unicode" panose="020B0602030504020204" pitchFamily="34" charset="0"/>
                <a:hlinkClick r:id="rId2"/>
              </a:rPr>
              <a:t>nask.pl</a:t>
            </a:r>
            <a:r>
              <a:rPr lang="pl-PL" sz="1600" b="1" dirty="0" smtClean="0">
                <a:latin typeface="Lucida Sans Unicode" panose="020B0602030504020204" pitchFamily="34" charset="0"/>
                <a:cs typeface="Lucida Sans Unicode" panose="020B0602030504020204" pitchFamily="34" charset="0"/>
              </a:rPr>
              <a:t>  </a:t>
            </a:r>
          </a:p>
          <a:p>
            <a:pPr marL="0" indent="0" algn="ctr">
              <a:buNone/>
            </a:pPr>
            <a:endParaRPr lang="pl-PL" sz="1600" b="1" dirty="0">
              <a:latin typeface="Bookman Old Style" panose="02050604050505020204" pitchFamily="18" charset="0"/>
            </a:endParaRPr>
          </a:p>
          <a:p>
            <a:pPr marL="0" indent="0" algn="ctr">
              <a:buNone/>
            </a:pPr>
            <a:endParaRPr lang="pl-PL" sz="1600" dirty="0">
              <a:latin typeface="Bookman Old Style" panose="02050604050505020204" pitchFamily="18" charset="0"/>
            </a:endParaRPr>
          </a:p>
          <a:p>
            <a:pPr marL="0" indent="0" algn="just">
              <a:buNone/>
            </a:pPr>
            <a:r>
              <a:rPr lang="pl-PL" sz="1400" dirty="0">
                <a:latin typeface="Bookman Old Style" panose="02050604050505020204" pitchFamily="18" charset="0"/>
              </a:rPr>
              <a:t>Naukowa i Akademicka Sieć Komputerowa - państwowy instytut badawczy. Misją  instytutu jest poszukiwanie i wdrażanie rozwiązań, służących rozwojowi sieci teleinformatycznych </a:t>
            </a:r>
            <a:r>
              <a:rPr lang="pl-PL" sz="1400" dirty="0" smtClean="0">
                <a:latin typeface="Bookman Old Style" panose="02050604050505020204" pitchFamily="18" charset="0"/>
              </a:rPr>
              <a:t/>
            </a:r>
            <a:br>
              <a:rPr lang="pl-PL" sz="1400" dirty="0" smtClean="0">
                <a:latin typeface="Bookman Old Style" panose="02050604050505020204" pitchFamily="18" charset="0"/>
              </a:rPr>
            </a:br>
            <a:r>
              <a:rPr lang="pl-PL" sz="1400" dirty="0" smtClean="0">
                <a:latin typeface="Bookman Old Style" panose="02050604050505020204" pitchFamily="18" charset="0"/>
              </a:rPr>
              <a:t>w </a:t>
            </a:r>
            <a:r>
              <a:rPr lang="pl-PL" sz="1400" dirty="0">
                <a:latin typeface="Bookman Old Style" panose="02050604050505020204" pitchFamily="18" charset="0"/>
              </a:rPr>
              <a:t>Polsce oraz poprawie ich </a:t>
            </a:r>
            <a:r>
              <a:rPr lang="pl-PL" sz="1400" dirty="0" smtClean="0">
                <a:latin typeface="Bookman Old Style" panose="02050604050505020204" pitchFamily="18" charset="0"/>
              </a:rPr>
              <a:t>efektywności  </a:t>
            </a:r>
            <a:r>
              <a:rPr lang="pl-PL" sz="1400" dirty="0">
                <a:latin typeface="Bookman Old Style" panose="02050604050505020204" pitchFamily="18" charset="0"/>
              </a:rPr>
              <a:t>i bezpieczeństwa. Instytut prowadzi badania naukowe, prace rozwojowe, </a:t>
            </a:r>
            <a:r>
              <a:rPr lang="pl-PL" sz="1400" dirty="0" smtClean="0">
                <a:latin typeface="Bookman Old Style" panose="02050604050505020204" pitchFamily="18" charset="0"/>
              </a:rPr>
              <a:t>a </a:t>
            </a:r>
            <a:r>
              <a:rPr lang="pl-PL" sz="1400" dirty="0">
                <a:latin typeface="Bookman Old Style" panose="02050604050505020204" pitchFamily="18" charset="0"/>
              </a:rPr>
              <a:t>także działalność operacyjną na rzecz bezpieczeństwa polskiej cywilnej cyberprzestrzeni. Ważnym elementem działalności NASK jest też edukacja użytkowników oraz promowanie koncepcji społeczeństwa informacyjnego, głównie w celu ochrony dzieci i młodzieży przed zagrożeniami, związanymi </a:t>
            </a:r>
            <a:r>
              <a:rPr lang="pl-PL" sz="1400" dirty="0" smtClean="0">
                <a:latin typeface="Bookman Old Style" panose="02050604050505020204" pitchFamily="18" charset="0"/>
              </a:rPr>
              <a:t>z </a:t>
            </a:r>
            <a:r>
              <a:rPr lang="pl-PL" sz="1400" dirty="0">
                <a:latin typeface="Bookman Old Style" panose="02050604050505020204" pitchFamily="18" charset="0"/>
              </a:rPr>
              <a:t>użytkowaniem nowych technologii. </a:t>
            </a:r>
          </a:p>
        </p:txBody>
      </p:sp>
    </p:spTree>
    <p:extLst>
      <p:ext uri="{BB962C8B-B14F-4D97-AF65-F5344CB8AC3E}">
        <p14:creationId xmlns:p14="http://schemas.microsoft.com/office/powerpoint/2010/main" val="99188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a:latin typeface="Bookman Old Style" panose="02050604050505020204" pitchFamily="18" charset="0"/>
              </a:rPr>
              <a:t>PRZYDATNE STRONY </a:t>
            </a:r>
            <a:endParaRPr lang="pl-PL" sz="1600" dirty="0"/>
          </a:p>
        </p:txBody>
      </p:sp>
      <p:sp>
        <p:nvSpPr>
          <p:cNvPr id="3" name="Symbol zastępczy zawartości 2"/>
          <p:cNvSpPr>
            <a:spLocks noGrp="1"/>
          </p:cNvSpPr>
          <p:nvPr>
            <p:ph sz="quarter" idx="1"/>
          </p:nvPr>
        </p:nvSpPr>
        <p:spPr/>
        <p:txBody>
          <a:bodyPr>
            <a:normAutofit/>
          </a:bodyPr>
          <a:lstStyle/>
          <a:p>
            <a:pPr algn="ctr">
              <a:buFont typeface="Wingdings" panose="05000000000000000000" pitchFamily="2" charset="2"/>
              <a:buChar char="q"/>
            </a:pPr>
            <a:endParaRPr lang="pl-PL" sz="1400" b="1" dirty="0" smtClean="0"/>
          </a:p>
          <a:p>
            <a:pPr algn="ctr">
              <a:buFont typeface="Wingdings" panose="05000000000000000000" pitchFamily="2" charset="2"/>
              <a:buChar char="q"/>
            </a:pPr>
            <a:r>
              <a:rPr lang="pl-PL" sz="1400" b="1" dirty="0" smtClean="0"/>
              <a:t> </a:t>
            </a:r>
            <a:r>
              <a:rPr lang="pl-PL" sz="1600" b="1" u="sng" dirty="0" smtClean="0">
                <a:latin typeface="Lucida Sans Unicode" panose="020B0602030504020204" pitchFamily="34" charset="0"/>
                <a:cs typeface="Lucida Sans Unicode" panose="020B0602030504020204" pitchFamily="34" charset="0"/>
                <a:hlinkClick r:id="rId2"/>
              </a:rPr>
              <a:t>edukacjamedialna.edu.pl</a:t>
            </a:r>
            <a:r>
              <a:rPr lang="pl-PL" sz="1600" b="1" dirty="0" smtClean="0">
                <a:latin typeface="Lucida Sans Unicode" panose="020B0602030504020204" pitchFamily="34" charset="0"/>
                <a:cs typeface="Lucida Sans Unicode" panose="020B0602030504020204" pitchFamily="34" charset="0"/>
              </a:rPr>
              <a:t> </a:t>
            </a:r>
          </a:p>
          <a:p>
            <a:endParaRPr lang="pl-PL" sz="1400" b="1" dirty="0"/>
          </a:p>
          <a:p>
            <a:endParaRPr lang="pl-PL" sz="1400" dirty="0"/>
          </a:p>
          <a:p>
            <a:pPr marL="0" indent="0" algn="just">
              <a:buNone/>
            </a:pPr>
            <a:r>
              <a:rPr lang="pl-PL" sz="1400" dirty="0">
                <a:latin typeface="Bookman Old Style" panose="02050604050505020204" pitchFamily="18" charset="0"/>
              </a:rPr>
              <a:t>Serwis Edukacja Medialna zawiera scenariusze, ćwiczenia i materiały do prowadzenia zajęć </a:t>
            </a:r>
            <a:r>
              <a:rPr lang="pl-PL" sz="1400" dirty="0" smtClean="0">
                <a:latin typeface="Bookman Old Style" panose="02050604050505020204" pitchFamily="18" charset="0"/>
              </a:rPr>
              <a:t/>
            </a:r>
            <a:br>
              <a:rPr lang="pl-PL" sz="1400" dirty="0" smtClean="0">
                <a:latin typeface="Bookman Old Style" panose="02050604050505020204" pitchFamily="18" charset="0"/>
              </a:rPr>
            </a:br>
            <a:r>
              <a:rPr lang="pl-PL" sz="1400" dirty="0" smtClean="0">
                <a:latin typeface="Bookman Old Style" panose="02050604050505020204" pitchFamily="18" charset="0"/>
              </a:rPr>
              <a:t>w </a:t>
            </a:r>
            <a:r>
              <a:rPr lang="pl-PL" sz="1400" dirty="0">
                <a:latin typeface="Bookman Old Style" panose="02050604050505020204" pitchFamily="18" charset="0"/>
              </a:rPr>
              <a:t>szkołach, domach kultury i bibliotekach. Tworzy pierwszy kompletny program do prowadzenia edukacji medialnej w Polsce. Materiały powstały na </a:t>
            </a:r>
            <a:r>
              <a:rPr lang="pl-PL" sz="1400" dirty="0" smtClean="0">
                <a:latin typeface="Bookman Old Style" panose="02050604050505020204" pitchFamily="18" charset="0"/>
              </a:rPr>
              <a:t>bazie Katalogu</a:t>
            </a:r>
            <a:r>
              <a:rPr lang="pl-PL" sz="1400" u="sng" dirty="0" smtClean="0">
                <a:latin typeface="Bookman Old Style" panose="02050604050505020204" pitchFamily="18" charset="0"/>
                <a:hlinkClick r:id="rId3"/>
              </a:rPr>
              <a:t> </a:t>
            </a:r>
            <a:r>
              <a:rPr lang="pl-PL" sz="1400" dirty="0" smtClean="0">
                <a:latin typeface="Bookman Old Style" panose="02050604050505020204" pitchFamily="18" charset="0"/>
              </a:rPr>
              <a:t>kompetencji</a:t>
            </a:r>
            <a:r>
              <a:rPr lang="pl-PL" sz="1400" dirty="0">
                <a:latin typeface="Bookman Old Style" panose="02050604050505020204" pitchFamily="18" charset="0"/>
              </a:rPr>
              <a:t> opracowanego w ramach projektu </a:t>
            </a:r>
            <a:r>
              <a:rPr lang="pl-PL" sz="1400" dirty="0" smtClean="0">
                <a:latin typeface="Bookman Old Style" panose="02050604050505020204" pitchFamily="18" charset="0"/>
              </a:rPr>
              <a:t>Cyfrowa Przyszłość. </a:t>
            </a:r>
            <a:r>
              <a:rPr lang="pl-PL" sz="1400" dirty="0">
                <a:latin typeface="Bookman Old Style" panose="02050604050505020204" pitchFamily="18" charset="0"/>
              </a:rPr>
              <a:t>Obecnie serwis zawiera ponad 235 lekcji dla wszystkich etapów edukacyjnych: wychowania przedszkolnego, nauczania początkowego, starszych klas szkoły podstawowej, szkół  ponadgimnazjalnych. Wszystkie materiały zamieszczone w serwisie Edukacja Medialna są dostępne na licencji Creative </a:t>
            </a:r>
            <a:r>
              <a:rPr lang="pl-PL" sz="1400" dirty="0" err="1">
                <a:latin typeface="Bookman Old Style" panose="02050604050505020204" pitchFamily="18" charset="0"/>
              </a:rPr>
              <a:t>Commons</a:t>
            </a:r>
            <a:r>
              <a:rPr lang="pl-PL" sz="1400" dirty="0">
                <a:latin typeface="Bookman Old Style" panose="02050604050505020204" pitchFamily="18" charset="0"/>
              </a:rPr>
              <a:t> Uznanie autorstwa-Na tych samych warunkach. Można je bezpłatnie przeglądać, ściągać na swój komputer, a także dostosowywać do własnych potrzeb i udostępniać innym.</a:t>
            </a:r>
          </a:p>
        </p:txBody>
      </p:sp>
    </p:spTree>
    <p:extLst>
      <p:ext uri="{BB962C8B-B14F-4D97-AF65-F5344CB8AC3E}">
        <p14:creationId xmlns:p14="http://schemas.microsoft.com/office/powerpoint/2010/main" val="2476319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a:latin typeface="Bookman Old Style" panose="02050604050505020204" pitchFamily="18" charset="0"/>
              </a:rPr>
              <a:t>PRZYDATNE STRONY </a:t>
            </a:r>
            <a:endParaRPr lang="pl-PL" sz="1600"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marL="0" indent="0">
              <a:buNone/>
            </a:pPr>
            <a:endParaRPr lang="pl-PL" sz="1400" dirty="0">
              <a:latin typeface="Bookman Old Style" panose="02050604050505020204" pitchFamily="18" charset="0"/>
            </a:endParaRPr>
          </a:p>
          <a:p>
            <a:pPr algn="ctr">
              <a:buFont typeface="Wingdings" panose="05000000000000000000" pitchFamily="2" charset="2"/>
              <a:buChar char="q"/>
            </a:pPr>
            <a:r>
              <a:rPr lang="pl-PL" sz="1400" b="1" dirty="0"/>
              <a:t>     </a:t>
            </a:r>
            <a:r>
              <a:rPr lang="pl-PL" sz="1600" b="1" dirty="0" smtClean="0">
                <a:latin typeface="Lucida Sans Unicode" panose="020B0602030504020204" pitchFamily="34" charset="0"/>
                <a:cs typeface="Lucida Sans Unicode" panose="020B0602030504020204" pitchFamily="34" charset="0"/>
                <a:hlinkClick r:id="rId2"/>
              </a:rPr>
              <a:t>panoptykon.org</a:t>
            </a:r>
            <a:endParaRPr lang="pl-PL" sz="1600" b="1" dirty="0">
              <a:latin typeface="Lucida Sans Unicode" panose="020B0602030504020204" pitchFamily="34" charset="0"/>
              <a:cs typeface="Lucida Sans Unicode" panose="020B0602030504020204" pitchFamily="34" charset="0"/>
            </a:endParaRPr>
          </a:p>
          <a:p>
            <a:pPr marL="0" indent="0">
              <a:buNone/>
            </a:pPr>
            <a:endParaRPr lang="pl-PL" sz="1800" dirty="0" smtClean="0">
              <a:latin typeface="Bookman Old Style" panose="02050604050505020204" pitchFamily="18" charset="0"/>
            </a:endParaRPr>
          </a:p>
          <a:p>
            <a:pPr marL="0" indent="0" algn="just">
              <a:buNone/>
            </a:pPr>
            <a:r>
              <a:rPr lang="pl-PL" sz="1400" dirty="0" smtClean="0">
                <a:latin typeface="Bookman Old Style" panose="02050604050505020204" pitchFamily="18" charset="0"/>
              </a:rPr>
              <a:t>Fundacja </a:t>
            </a:r>
            <a:r>
              <a:rPr lang="pl-PL" sz="1400" dirty="0">
                <a:latin typeface="Bookman Old Style" panose="02050604050505020204" pitchFamily="18" charset="0"/>
              </a:rPr>
              <a:t>Panoptykon prowadzi działania strażnicze, których celem jest zwiększenie kontroli społecznej nad praktykami nadzoru. Zbiera wiedzę na temat współczesnych form nadzoru, stara się zrozumieć ich sposób funkcjonowania oraz konsekwencje dla </a:t>
            </a:r>
            <a:r>
              <a:rPr lang="pl-PL" sz="1400" dirty="0" smtClean="0">
                <a:latin typeface="Bookman Old Style" panose="02050604050505020204" pitchFamily="18" charset="0"/>
              </a:rPr>
              <a:t>społeczeństwa</a:t>
            </a:r>
            <a:br>
              <a:rPr lang="pl-PL" sz="1400" dirty="0" smtClean="0">
                <a:latin typeface="Bookman Old Style" panose="02050604050505020204" pitchFamily="18" charset="0"/>
              </a:rPr>
            </a:br>
            <a:r>
              <a:rPr lang="pl-PL" sz="1400" dirty="0" smtClean="0">
                <a:latin typeface="Bookman Old Style" panose="02050604050505020204" pitchFamily="18" charset="0"/>
              </a:rPr>
              <a:t> </a:t>
            </a:r>
            <a:r>
              <a:rPr lang="pl-PL" sz="1400" dirty="0">
                <a:latin typeface="Bookman Old Style" panose="02050604050505020204" pitchFamily="18" charset="0"/>
              </a:rPr>
              <a:t>i jednostki. </a:t>
            </a:r>
            <a:r>
              <a:rPr lang="pl-PL" sz="1400" dirty="0" smtClean="0">
                <a:latin typeface="Bookman Old Style" panose="02050604050505020204" pitchFamily="18" charset="0"/>
              </a:rPr>
              <a:t>Tworzy</a:t>
            </a:r>
            <a:r>
              <a:rPr lang="pl-PL" sz="1400" dirty="0">
                <a:latin typeface="Bookman Old Style" panose="02050604050505020204" pitchFamily="18" charset="0"/>
              </a:rPr>
              <a:t> i udostępnia opracowania np. </a:t>
            </a:r>
            <a:r>
              <a:rPr lang="pl-PL" sz="1400" dirty="0" smtClean="0">
                <a:latin typeface="Bookman Old Style" panose="02050604050505020204" pitchFamily="18" charset="0"/>
              </a:rPr>
              <a:t>przewodniki </a:t>
            </a:r>
            <a:r>
              <a:rPr lang="pl-PL" sz="1400" dirty="0" smtClean="0">
                <a:latin typeface="Bookman Old Style" panose="02050604050505020204" pitchFamily="18" charset="0"/>
              </a:rPr>
              <a:t>Panoptykonu. Prowadzi </a:t>
            </a:r>
            <a:r>
              <a:rPr lang="pl-PL" sz="1400" dirty="0">
                <a:latin typeface="Bookman Old Style" panose="02050604050505020204" pitchFamily="18" charset="0"/>
              </a:rPr>
              <a:t> portal </a:t>
            </a:r>
            <a:r>
              <a:rPr lang="pl-PL" sz="1400" dirty="0" smtClean="0">
                <a:latin typeface="Bookman Old Style" panose="02050604050505020204" pitchFamily="18" charset="0"/>
              </a:rPr>
              <a:t>edukacyjny Cyfrowa Wyprawka, </a:t>
            </a:r>
            <a:r>
              <a:rPr lang="pl-PL" sz="1400" dirty="0">
                <a:latin typeface="Bookman Old Style" panose="02050604050505020204" pitchFamily="18" charset="0"/>
              </a:rPr>
              <a:t>szkolenia dla nauczycieli i innych </a:t>
            </a:r>
            <a:r>
              <a:rPr lang="pl-PL" sz="1400" dirty="0" smtClean="0">
                <a:latin typeface="Bookman Old Style" panose="02050604050505020204" pitchFamily="18" charset="0"/>
              </a:rPr>
              <a:t>edukatorów</a:t>
            </a:r>
            <a:br>
              <a:rPr lang="pl-PL" sz="1400" dirty="0" smtClean="0">
                <a:latin typeface="Bookman Old Style" panose="02050604050505020204" pitchFamily="18" charset="0"/>
              </a:rPr>
            </a:br>
            <a:r>
              <a:rPr lang="pl-PL" sz="1400" dirty="0" smtClean="0">
                <a:latin typeface="Bookman Old Style" panose="02050604050505020204" pitchFamily="18" charset="0"/>
              </a:rPr>
              <a:t> </a:t>
            </a:r>
            <a:r>
              <a:rPr lang="pl-PL" sz="1400" dirty="0">
                <a:latin typeface="Bookman Old Style" panose="02050604050505020204" pitchFamily="18" charset="0"/>
              </a:rPr>
              <a:t>(w tym </a:t>
            </a:r>
            <a:r>
              <a:rPr lang="pl-PL" sz="1400" dirty="0" smtClean="0">
                <a:latin typeface="Bookman Old Style" panose="02050604050505020204" pitchFamily="18" charset="0"/>
              </a:rPr>
              <a:t> Akademię Cyfrowa Wyprawka oraz </a:t>
            </a:r>
            <a:r>
              <a:rPr lang="pl-PL" sz="1400" dirty="0">
                <a:latin typeface="Bookman Old Style" panose="02050604050505020204" pitchFamily="18" charset="0"/>
              </a:rPr>
              <a:t>działania edukacyjne w szkołach. Dzięki wsparciu swoich sympatyków wydała </a:t>
            </a:r>
            <a:r>
              <a:rPr lang="pl-PL" sz="1400" dirty="0" smtClean="0">
                <a:latin typeface="Bookman Old Style" panose="02050604050505020204" pitchFamily="18" charset="0"/>
              </a:rPr>
              <a:t> grę edukacyjną „Trzęsienie danych”. Fundacja </a:t>
            </a:r>
            <a:r>
              <a:rPr lang="pl-PL" sz="1400" dirty="0">
                <a:latin typeface="Bookman Old Style" panose="02050604050505020204" pitchFamily="18" charset="0"/>
              </a:rPr>
              <a:t>Panoptykon prowadzi działania strażnicze, których celem jest zwiększenie kontroli społecznej nad praktykami nadzoru. Zbiera wiedzę na temat współczesnych form nadzoru, stara się zrozumieć ich sposób funkcjonowania oraz konsekwencje dla społeczeństwa i jednostki. </a:t>
            </a:r>
            <a:endParaRPr lang="pl-PL" sz="1400" dirty="0">
              <a:latin typeface="Bookman Old Style" panose="02050604050505020204" pitchFamily="18" charset="0"/>
              <a:cs typeface="Arial" panose="020B0604020202020204" pitchFamily="34" charset="0"/>
            </a:endParaRPr>
          </a:p>
        </p:txBody>
      </p:sp>
    </p:spTree>
    <p:extLst>
      <p:ext uri="{BB962C8B-B14F-4D97-AF65-F5344CB8AC3E}">
        <p14:creationId xmlns:p14="http://schemas.microsoft.com/office/powerpoint/2010/main" val="1003105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PRZYDATNE STRONY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endParaRPr lang="pl-PL" sz="1700" dirty="0" smtClean="0">
              <a:latin typeface="Bookman Old Style" panose="02050604050505020204" pitchFamily="18" charset="0"/>
              <a:hlinkClick r:id="rId2"/>
            </a:endParaRPr>
          </a:p>
          <a:p>
            <a:pPr algn="ctr">
              <a:buFont typeface="Wingdings" panose="05000000000000000000" pitchFamily="2" charset="2"/>
              <a:buChar char="q"/>
            </a:pPr>
            <a:r>
              <a:rPr lang="pl-PL" sz="1600" b="1" dirty="0" smtClean="0">
                <a:latin typeface="Lucida Sans Unicode" panose="020B0602030504020204" pitchFamily="34" charset="0"/>
                <a:cs typeface="Lucida Sans Unicode" panose="020B0602030504020204" pitchFamily="34" charset="0"/>
                <a:hlinkClick r:id="rId2"/>
              </a:rPr>
              <a:t>cybernauci.edu.pl</a:t>
            </a:r>
            <a:endParaRPr lang="pl-PL" sz="1600" b="1" dirty="0" smtClean="0">
              <a:latin typeface="Lucida Sans Unicode" panose="020B0602030504020204" pitchFamily="34" charset="0"/>
              <a:cs typeface="Lucida Sans Unicode" panose="020B0602030504020204" pitchFamily="34" charset="0"/>
            </a:endParaRPr>
          </a:p>
          <a:p>
            <a:pPr marL="0" indent="0">
              <a:buNone/>
            </a:pPr>
            <a:endParaRPr lang="pl-PL" sz="1700" dirty="0">
              <a:latin typeface="Bookman Old Style" panose="02050604050505020204" pitchFamily="18" charset="0"/>
            </a:endParaRPr>
          </a:p>
          <a:p>
            <a:pPr marL="0" indent="0">
              <a:buNone/>
            </a:pPr>
            <a:endParaRPr lang="pl-PL" sz="1700" dirty="0">
              <a:latin typeface="Bookman Old Style" panose="02050604050505020204" pitchFamily="18" charset="0"/>
            </a:endParaRPr>
          </a:p>
          <a:p>
            <a:pPr marL="0" indent="0" algn="just">
              <a:buNone/>
            </a:pPr>
            <a:r>
              <a:rPr lang="pl-PL" sz="1400" dirty="0">
                <a:latin typeface="Bookman Old Style" panose="02050604050505020204" pitchFamily="18" charset="0"/>
              </a:rPr>
              <a:t>Cybernauci - kompleksowy projekt kształtowania bezpiecznych </a:t>
            </a:r>
            <a:r>
              <a:rPr lang="pl-PL" sz="1400" dirty="0" err="1">
                <a:latin typeface="Bookman Old Style" panose="02050604050505020204" pitchFamily="18" charset="0"/>
              </a:rPr>
              <a:t>zachowań</a:t>
            </a:r>
            <a:r>
              <a:rPr lang="pl-PL" sz="1400" dirty="0">
                <a:latin typeface="Bookman Old Style" panose="02050604050505020204" pitchFamily="18" charset="0"/>
              </a:rPr>
              <a:t> </a:t>
            </a:r>
            <a:r>
              <a:rPr lang="pl-PL" sz="1400" dirty="0" smtClean="0">
                <a:latin typeface="Bookman Old Style" panose="02050604050505020204" pitchFamily="18" charset="0"/>
              </a:rPr>
              <a:t>w </a:t>
            </a:r>
            <a:r>
              <a:rPr lang="pl-PL" sz="1400" dirty="0">
                <a:latin typeface="Bookman Old Style" panose="02050604050505020204" pitchFamily="18" charset="0"/>
              </a:rPr>
              <a:t>sieci skierowany do osób pracujących w szkołach, uczniów i uczennic oraz ich rodziców i opiekunów. Jego celem było podniesienie kompetencji wszystkich wymienionych grup w zakresie bezpiecznego korzystania </a:t>
            </a:r>
            <a:r>
              <a:rPr lang="pl-PL" sz="1400" dirty="0" smtClean="0">
                <a:latin typeface="Bookman Old Style" panose="02050604050505020204" pitchFamily="18" charset="0"/>
              </a:rPr>
              <a:t>z </a:t>
            </a:r>
            <a:r>
              <a:rPr lang="pl-PL" sz="1400" dirty="0">
                <a:latin typeface="Bookman Old Style" panose="02050604050505020204" pitchFamily="18" charset="0"/>
              </a:rPr>
              <a:t>cyberprzestrzeni oraz reagowania na zagrożenia. </a:t>
            </a:r>
            <a:r>
              <a:rPr lang="pl-PL" sz="1400" dirty="0" smtClean="0">
                <a:latin typeface="Bookman Old Style" panose="02050604050505020204" pitchFamily="18" charset="0"/>
              </a:rPr>
              <a:t>Na stronie można znaleźć  materiały przygotowane w </a:t>
            </a:r>
            <a:r>
              <a:rPr lang="pl-PL" sz="1400" dirty="0">
                <a:latin typeface="Bookman Old Style" panose="02050604050505020204" pitchFamily="18" charset="0"/>
              </a:rPr>
              <a:t>ramach </a:t>
            </a:r>
            <a:r>
              <a:rPr lang="pl-PL" sz="1400" dirty="0" smtClean="0">
                <a:latin typeface="Bookman Old Style" panose="02050604050505020204" pitchFamily="18" charset="0"/>
              </a:rPr>
              <a:t>projektu. W katalogu ogólnodostępnych materiałów edukacyjnych znajdują się propozycje dotyczące bezpiecznego </a:t>
            </a:r>
            <a:r>
              <a:rPr lang="pl-PL" sz="1400" dirty="0">
                <a:latin typeface="Bookman Old Style" panose="02050604050505020204" pitchFamily="18" charset="0"/>
              </a:rPr>
              <a:t>korzystania z </a:t>
            </a:r>
            <a:r>
              <a:rPr lang="pl-PL" sz="1400" dirty="0" smtClean="0">
                <a:latin typeface="Bookman Old Style" panose="02050604050505020204" pitchFamily="18" charset="0"/>
              </a:rPr>
              <a:t>technologii informacyjno-komunikacyjnych TIK </a:t>
            </a:r>
            <a:r>
              <a:rPr lang="pl-PL" sz="1400" dirty="0">
                <a:latin typeface="Bookman Old Style" panose="02050604050505020204" pitchFamily="18" charset="0"/>
              </a:rPr>
              <a:t>oraz </a:t>
            </a:r>
            <a:r>
              <a:rPr lang="pl-PL" sz="1400" dirty="0" err="1">
                <a:latin typeface="Bookman Old Style" panose="02050604050505020204" pitchFamily="18" charset="0"/>
              </a:rPr>
              <a:t>cyberbezpieczeństwa</a:t>
            </a:r>
            <a:r>
              <a:rPr lang="pl-PL" sz="1400" dirty="0">
                <a:latin typeface="Bookman Old Style" panose="02050604050505020204" pitchFamily="18" charset="0"/>
              </a:rPr>
              <a:t>. Katalog pozwala na proste wyszukiwanie materiałów zgodnie z opisanymi metadanymi, obejmującymi m.in. adresatów materiałów, zakres tematyczny, licencje. To narzędzie przeznaczone dla </a:t>
            </a:r>
            <a:r>
              <a:rPr lang="pl-PL" sz="1400" dirty="0" smtClean="0">
                <a:latin typeface="Bookman Old Style" panose="02050604050505020204" pitchFamily="18" charset="0"/>
              </a:rPr>
              <a:t>wszystkich poszukujących </a:t>
            </a:r>
            <a:r>
              <a:rPr lang="pl-PL" sz="1400" dirty="0">
                <a:latin typeface="Bookman Old Style" panose="02050604050505020204" pitchFamily="18" charset="0"/>
              </a:rPr>
              <a:t>materiałów dotyczących tematyki bezpieczeństwa w </a:t>
            </a:r>
            <a:r>
              <a:rPr lang="pl-PL" sz="1400" dirty="0" smtClean="0">
                <a:latin typeface="Bookman Old Style" panose="02050604050505020204" pitchFamily="18" charset="0"/>
              </a:rPr>
              <a:t>Internecie. </a:t>
            </a:r>
          </a:p>
        </p:txBody>
      </p:sp>
    </p:spTree>
    <p:extLst>
      <p:ext uri="{BB962C8B-B14F-4D97-AF65-F5344CB8AC3E}">
        <p14:creationId xmlns:p14="http://schemas.microsoft.com/office/powerpoint/2010/main" val="813712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u="sng" dirty="0" smtClean="0">
                <a:hlinkClick r:id="rId2"/>
              </a:rPr>
              <a:t/>
            </a:r>
            <a:br>
              <a:rPr lang="pl-PL" sz="3600" b="1" u="sng" dirty="0" smtClean="0">
                <a:hlinkClick r:id="rId2"/>
              </a:rPr>
            </a:br>
            <a:r>
              <a:rPr lang="pl-PL" sz="3600" dirty="0"/>
              <a:t/>
            </a:r>
            <a:br>
              <a:rPr lang="pl-PL" sz="3600" dirty="0"/>
            </a:br>
            <a:r>
              <a:rPr lang="pl-PL" sz="1800" b="1" dirty="0">
                <a:latin typeface="Bookman Old Style" panose="02050604050505020204" pitchFamily="18" charset="0"/>
              </a:rPr>
              <a:t>PRZYDATNE STRONY </a:t>
            </a:r>
            <a:endParaRPr lang="pl-PL" sz="1800" b="1" dirty="0"/>
          </a:p>
        </p:txBody>
      </p:sp>
      <p:sp>
        <p:nvSpPr>
          <p:cNvPr id="3" name="Symbol zastępczy zawartości 2"/>
          <p:cNvSpPr>
            <a:spLocks noGrp="1"/>
          </p:cNvSpPr>
          <p:nvPr>
            <p:ph sz="quarter" idx="1"/>
          </p:nvPr>
        </p:nvSpPr>
        <p:spPr/>
        <p:txBody>
          <a:bodyPr>
            <a:normAutofit/>
          </a:bodyPr>
          <a:lstStyle/>
          <a:p>
            <a:endParaRPr lang="pl-PL" sz="1600" dirty="0" smtClean="0"/>
          </a:p>
          <a:p>
            <a:pPr algn="ctr">
              <a:buFont typeface="Wingdings" panose="05000000000000000000" pitchFamily="2" charset="2"/>
              <a:buChar char="q"/>
            </a:pPr>
            <a:r>
              <a:rPr lang="pl-PL" sz="1600" b="1" dirty="0" smtClean="0">
                <a:latin typeface="Lucida Sans Unicode" panose="020B0602030504020204" pitchFamily="34" charset="0"/>
                <a:cs typeface="Lucida Sans Unicode" panose="020B0602030504020204" pitchFamily="34" charset="0"/>
                <a:hlinkClick r:id="rId2"/>
              </a:rPr>
              <a:t>dyzurnet.pl</a:t>
            </a:r>
            <a:endParaRPr lang="pl-PL" sz="1600" b="1" dirty="0" smtClean="0">
              <a:latin typeface="Lucida Sans Unicode" panose="020B0602030504020204" pitchFamily="34" charset="0"/>
              <a:cs typeface="Lucida Sans Unicode" panose="020B0602030504020204" pitchFamily="34" charset="0"/>
            </a:endParaRPr>
          </a:p>
          <a:p>
            <a:endParaRPr lang="pl-PL" sz="1600" b="1" dirty="0" smtClean="0">
              <a:latin typeface="Bookman Old Style" panose="02050604050505020204" pitchFamily="18" charset="0"/>
            </a:endParaRPr>
          </a:p>
          <a:p>
            <a:pPr marL="0" indent="0">
              <a:buNone/>
            </a:pPr>
            <a:endParaRPr lang="pl-PL" sz="1600" b="1" dirty="0">
              <a:latin typeface="Bookman Old Style" panose="02050604050505020204" pitchFamily="18" charset="0"/>
            </a:endParaRPr>
          </a:p>
          <a:p>
            <a:pPr marL="0" indent="0" algn="just">
              <a:buNone/>
            </a:pPr>
            <a:r>
              <a:rPr lang="pl-PL" sz="1400" dirty="0" smtClean="0">
                <a:latin typeface="Bookman Old Style" panose="02050604050505020204" pitchFamily="18" charset="0"/>
              </a:rPr>
              <a:t>Serwis</a:t>
            </a:r>
            <a:r>
              <a:rPr lang="pl-PL" sz="1400" dirty="0">
                <a:latin typeface="Bookman Old Style" panose="02050604050505020204" pitchFamily="18" charset="0"/>
              </a:rPr>
              <a:t>, który przyjmuje zgłoszenia dotyczące nielegalnych  treści znalezionych w Internecie,  tworzy go zespół ekspertów Naukowej i Akademickiej Sieci Komputerowej, działający jako punkt kontaktowy, tzw. </a:t>
            </a:r>
            <a:r>
              <a:rPr lang="pl-PL" sz="1400" dirty="0" err="1">
                <a:latin typeface="Bookman Old Style" panose="02050604050505020204" pitchFamily="18" charset="0"/>
              </a:rPr>
              <a:t>hotline</a:t>
            </a:r>
            <a:r>
              <a:rPr lang="pl-PL" sz="1400" dirty="0">
                <a:latin typeface="Bookman Old Style" panose="02050604050505020204" pitchFamily="18" charset="0"/>
              </a:rPr>
              <a:t>, do którego można anonimowo zgłaszać przypadki występowania </a:t>
            </a:r>
            <a:r>
              <a:rPr lang="pl-PL" sz="1400" dirty="0" smtClean="0">
                <a:latin typeface="Bookman Old Style" panose="02050604050505020204" pitchFamily="18" charset="0"/>
              </a:rPr>
              <a:t>nielegalnych treści w </a:t>
            </a:r>
            <a:r>
              <a:rPr lang="pl-PL" sz="1400" dirty="0">
                <a:latin typeface="Bookman Old Style" panose="02050604050505020204" pitchFamily="18" charset="0"/>
              </a:rPr>
              <a:t>Internecie szczególnie związanych z seksualnym wykorzystywaniem </a:t>
            </a:r>
            <a:r>
              <a:rPr lang="pl-PL" sz="1400" dirty="0" smtClean="0">
                <a:latin typeface="Bookman Old Style" panose="02050604050505020204" pitchFamily="18" charset="0"/>
              </a:rPr>
              <a:t>dzieci. Treści zabronione </a:t>
            </a:r>
            <a:r>
              <a:rPr lang="pl-PL" sz="1400" dirty="0">
                <a:latin typeface="Bookman Old Style" panose="02050604050505020204" pitchFamily="18" charset="0"/>
              </a:rPr>
              <a:t>prawem </a:t>
            </a:r>
            <a:r>
              <a:rPr lang="pl-PL" sz="1400" dirty="0" smtClean="0">
                <a:latin typeface="Bookman Old Style" panose="02050604050505020204" pitchFamily="18" charset="0"/>
              </a:rPr>
              <a:t>takie, </a:t>
            </a:r>
            <a:r>
              <a:rPr lang="pl-PL" sz="1400" dirty="0">
                <a:latin typeface="Bookman Old Style" panose="02050604050505020204" pitchFamily="18" charset="0"/>
              </a:rPr>
              <a:t>jak materiały przedstawiające seksualne wykorzystanie dzieci, pedofilię, treści o charakterze </a:t>
            </a:r>
            <a:r>
              <a:rPr lang="pl-PL" sz="1400" dirty="0" smtClean="0">
                <a:latin typeface="Bookman Old Style" panose="02050604050505020204" pitchFamily="18" charset="0"/>
              </a:rPr>
              <a:t>rasistowskim  </a:t>
            </a:r>
            <a:r>
              <a:rPr lang="pl-PL" sz="1400" dirty="0">
                <a:latin typeface="Bookman Old Style" panose="02050604050505020204" pitchFamily="18" charset="0"/>
              </a:rPr>
              <a:t>i </a:t>
            </a:r>
            <a:r>
              <a:rPr lang="pl-PL" sz="1400" dirty="0" smtClean="0">
                <a:latin typeface="Bookman Old Style" panose="02050604050505020204" pitchFamily="18" charset="0"/>
              </a:rPr>
              <a:t>ksenofobicznym.</a:t>
            </a:r>
            <a:r>
              <a:rPr lang="pl-PL" sz="1400" dirty="0">
                <a:latin typeface="Bookman Old Style" panose="02050604050505020204" pitchFamily="18" charset="0"/>
              </a:rPr>
              <a:t> </a:t>
            </a:r>
            <a:r>
              <a:rPr lang="pl-PL" sz="1400" dirty="0" smtClean="0">
                <a:latin typeface="Bookman Old Style" panose="02050604050505020204" pitchFamily="18" charset="0"/>
              </a:rPr>
              <a:t>Zadaniem zespołu jest </a:t>
            </a:r>
            <a:r>
              <a:rPr lang="pl-PL" sz="1400" dirty="0">
                <a:latin typeface="Bookman Old Style" panose="02050604050505020204" pitchFamily="18" charset="0"/>
              </a:rPr>
              <a:t>podejmowanie działań na rzecz tworzenia bezpiecznego </a:t>
            </a:r>
            <a:r>
              <a:rPr lang="pl-PL" sz="1400" dirty="0" smtClean="0">
                <a:latin typeface="Bookman Old Style" panose="02050604050505020204" pitchFamily="18" charset="0"/>
              </a:rPr>
              <a:t>Internetu, poprzez </a:t>
            </a:r>
            <a:r>
              <a:rPr lang="pl-PL" sz="1400" dirty="0">
                <a:latin typeface="Bookman Old Style" panose="02050604050505020204" pitchFamily="18" charset="0"/>
              </a:rPr>
              <a:t>popularyzację wiedzy na temat bezpiecznego korzystania z </a:t>
            </a:r>
            <a:r>
              <a:rPr lang="pl-PL" sz="1400" dirty="0" smtClean="0">
                <a:latin typeface="Bookman Old Style" panose="02050604050505020204" pitchFamily="18" charset="0"/>
              </a:rPr>
              <a:t>Internetu: </a:t>
            </a:r>
            <a:r>
              <a:rPr lang="pl-PL" sz="1400" dirty="0">
                <a:latin typeface="Bookman Old Style" panose="02050604050505020204" pitchFamily="18" charset="0"/>
              </a:rPr>
              <a:t>przygotowywanie publikacji, prowadzenie kampanii i programów społecznych, </a:t>
            </a:r>
            <a:r>
              <a:rPr lang="pl-PL" sz="1400" dirty="0" smtClean="0">
                <a:latin typeface="Bookman Old Style" panose="02050604050505020204" pitchFamily="18" charset="0"/>
              </a:rPr>
              <a:t>promowanie dobrych praktyk</a:t>
            </a:r>
            <a:br>
              <a:rPr lang="pl-PL" sz="1400" dirty="0" smtClean="0">
                <a:latin typeface="Bookman Old Style" panose="02050604050505020204" pitchFamily="18" charset="0"/>
              </a:rPr>
            </a:br>
            <a:r>
              <a:rPr lang="pl-PL" sz="1400" dirty="0" smtClean="0">
                <a:latin typeface="Bookman Old Style" panose="02050604050505020204" pitchFamily="18" charset="0"/>
              </a:rPr>
              <a:t>i informowanie o </a:t>
            </a:r>
            <a:r>
              <a:rPr lang="pl-PL" sz="1400" dirty="0">
                <a:latin typeface="Bookman Old Style" panose="02050604050505020204" pitchFamily="18" charset="0"/>
              </a:rPr>
              <a:t>możliwych zagrożeniach w </a:t>
            </a:r>
            <a:r>
              <a:rPr lang="pl-PL" sz="1400" dirty="0" smtClean="0">
                <a:latin typeface="Bookman Old Style" panose="02050604050505020204" pitchFamily="18" charset="0"/>
              </a:rPr>
              <a:t>Internecie. Wspólnie </a:t>
            </a:r>
            <a:r>
              <a:rPr lang="pl-PL" sz="1400" dirty="0">
                <a:latin typeface="Bookman Old Style" panose="02050604050505020204" pitchFamily="18" charset="0"/>
              </a:rPr>
              <a:t>z ekspertami </a:t>
            </a:r>
            <a:r>
              <a:rPr lang="pl-PL" sz="1400" dirty="0" smtClean="0">
                <a:latin typeface="Bookman Old Style" panose="02050604050505020204" pitchFamily="18" charset="0"/>
              </a:rPr>
              <a:t>prowadzone </a:t>
            </a:r>
            <a:r>
              <a:rPr lang="pl-PL" sz="1400" dirty="0">
                <a:latin typeface="Bookman Old Style" panose="02050604050505020204" pitchFamily="18" charset="0"/>
              </a:rPr>
              <a:t>są szkolenia, konferencje, seminaria i zajęcia dla uczniów, nauczycieli, policji i przedstawicieli wymiaru sprawiedliwości.</a:t>
            </a:r>
            <a:endParaRPr lang="pl-PL" sz="1400" dirty="0" smtClean="0">
              <a:latin typeface="Bookman Old Style" panose="02050604050505020204" pitchFamily="18" charset="0"/>
            </a:endParaRPr>
          </a:p>
          <a:p>
            <a:pPr marL="0" indent="0">
              <a:buNone/>
            </a:pPr>
            <a:endParaRPr lang="pl-PL" sz="1600" dirty="0"/>
          </a:p>
        </p:txBody>
      </p:sp>
    </p:spTree>
    <p:extLst>
      <p:ext uri="{BB962C8B-B14F-4D97-AF65-F5344CB8AC3E}">
        <p14:creationId xmlns:p14="http://schemas.microsoft.com/office/powerpoint/2010/main" val="253324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NETYKIETA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r>
              <a:rPr lang="pl-PL" sz="1600" b="1" dirty="0" smtClean="0">
                <a:latin typeface="Lucida Sans Unicode" panose="020B0602030504020204" pitchFamily="34" charset="0"/>
                <a:cs typeface="Lucida Sans Unicode" panose="020B0602030504020204" pitchFamily="34" charset="0"/>
              </a:rPr>
              <a:t>Netykieta</a:t>
            </a:r>
          </a:p>
          <a:p>
            <a:pPr marL="0" indent="0">
              <a:buNone/>
            </a:pPr>
            <a:endParaRPr lang="pl-PL" sz="1400" dirty="0" smtClean="0">
              <a:latin typeface="Bookman Old Style" panose="02050604050505020204" pitchFamily="18" charset="0"/>
            </a:endParaRPr>
          </a:p>
          <a:p>
            <a:pPr marL="0" indent="0" algn="just">
              <a:buNone/>
            </a:pPr>
            <a:r>
              <a:rPr lang="pl-PL" sz="1400" dirty="0" smtClean="0">
                <a:latin typeface="Bookman Old Style" panose="02050604050505020204" pitchFamily="18" charset="0"/>
              </a:rPr>
              <a:t>Korzystając z Internetu nie można zapominać o netykiecie czyli zbiorze zasad kulturalnego zachowania się w sieci, które obowiązują każdego użytkownika. Netykieta została stworzona przez społeczność internetową, aby uświadomić, nauczyć oraz zwrócić uwagę na sytuacje</a:t>
            </a:r>
            <a:br>
              <a:rPr lang="pl-PL" sz="1400" dirty="0" smtClean="0">
                <a:latin typeface="Bookman Old Style" panose="02050604050505020204" pitchFamily="18" charset="0"/>
              </a:rPr>
            </a:br>
            <a:r>
              <a:rPr lang="pl-PL" sz="1400" dirty="0" smtClean="0">
                <a:latin typeface="Bookman Old Style" panose="02050604050505020204" pitchFamily="18" charset="0"/>
              </a:rPr>
              <a:t>i zachowania, które gwarantują wzajemny szacunek ich użytkowników. Netykieta, tak jak zasady przyzwoitego zachowania nie jest skodyfikowana. Łamanie zasad netykiety związane jest z przykrymi konsekwencjami (wykluczenie z danej grupy lub społeczności internetowej, ośmieszenie się, odcięcie określonej usługi przez jej administratora). Internauci często zapominają, że w sieci nikt tak do końca nie jest anonimowy, każdy komputer posiada unikatowy adres IP, a dostawca łącza internetowego może sprawdzać kto, kiedy, jakie materiały  wysyła lub pobiera. Nieprzestrzeganie netykiety powoduje, że sieć staje się miejscem, w którym dominuje agresja, lekceważenie innych osób, przemoc. Stosowanie netykiety przez Internautów przeciwdziała negatywnym zjawiskom w Internecie. Zasady netykiety zobowiązują użytkowników do tego by sprzeciwiać się hejtowi, nie </a:t>
            </a:r>
            <a:r>
              <a:rPr lang="pl-PL" sz="1400" dirty="0" err="1" smtClean="0">
                <a:latin typeface="Bookman Old Style" panose="02050604050505020204" pitchFamily="18" charset="0"/>
              </a:rPr>
              <a:t>trollować</a:t>
            </a:r>
            <a:r>
              <a:rPr lang="pl-PL" sz="1400" dirty="0" smtClean="0">
                <a:latin typeface="Bookman Old Style" panose="02050604050505020204" pitchFamily="18" charset="0"/>
              </a:rPr>
              <a:t>, zwracać uwagę na zasady pisowni, respektować zasady prywatności, nie przywłaszczać sobie cudzych treści.             </a:t>
            </a:r>
            <a:endParaRPr lang="pl-PL" sz="1400" dirty="0">
              <a:latin typeface="Bookman Old Style" panose="02050604050505020204" pitchFamily="18" charset="0"/>
            </a:endParaRPr>
          </a:p>
        </p:txBody>
      </p:sp>
    </p:spTree>
    <p:extLst>
      <p:ext uri="{BB962C8B-B14F-4D97-AF65-F5344CB8AC3E}">
        <p14:creationId xmlns:p14="http://schemas.microsoft.com/office/powerpoint/2010/main" val="10101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BULLING, CYBERBULLING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Bulling</a:t>
            </a:r>
            <a:r>
              <a:rPr lang="pl-PL" sz="1600" b="1" dirty="0" smtClean="0">
                <a:latin typeface="Lucida Sans Unicode" panose="020B0602030504020204" pitchFamily="34" charset="0"/>
                <a:cs typeface="Lucida Sans Unicode" panose="020B0602030504020204" pitchFamily="34" charset="0"/>
              </a:rPr>
              <a:t> </a:t>
            </a:r>
          </a:p>
          <a:p>
            <a:pPr marL="0" indent="0">
              <a:buNone/>
            </a:pPr>
            <a:endParaRPr lang="pl-PL" sz="1400" b="1" dirty="0" smtClean="0">
              <a:latin typeface="Arial Narrow" panose="020B0606020202030204" pitchFamily="34" charset="0"/>
            </a:endParaRPr>
          </a:p>
          <a:p>
            <a:pPr marL="0" indent="0" algn="just">
              <a:buNone/>
            </a:pPr>
            <a:r>
              <a:rPr lang="pl-PL" sz="1400" dirty="0" smtClean="0">
                <a:latin typeface="Bookman Old Style" panose="02050604050505020204" pitchFamily="18" charset="0"/>
              </a:rPr>
              <a:t>Klasyczną formą przemocy definiowaną  jako prześladowanie, nękanie, dręczenie, tyranizowanie jest </a:t>
            </a:r>
            <a:r>
              <a:rPr lang="pl-PL" sz="1400" dirty="0" err="1" smtClean="0">
                <a:latin typeface="Bookman Old Style" panose="02050604050505020204" pitchFamily="18" charset="0"/>
              </a:rPr>
              <a:t>bulling</a:t>
            </a:r>
            <a:r>
              <a:rPr lang="pl-PL" sz="1400" dirty="0" smtClean="0">
                <a:latin typeface="Bookman Old Style" panose="02050604050505020204" pitchFamily="18" charset="0"/>
              </a:rPr>
              <a:t>. Jest to wrogie powtarzające się negatywne działanie sprawcy wobec ofiary, która nie jest w stanie się obronić. Cyberbullying to </a:t>
            </a:r>
            <a:r>
              <a:rPr lang="pl-PL" sz="1400" dirty="0" err="1" smtClean="0">
                <a:latin typeface="Bookman Old Style" panose="02050604050505020204" pitchFamily="18" charset="0"/>
              </a:rPr>
              <a:t>bulling</a:t>
            </a:r>
            <a:r>
              <a:rPr lang="pl-PL" sz="1400" dirty="0" smtClean="0">
                <a:latin typeface="Bookman Old Style" panose="02050604050505020204" pitchFamily="18" charset="0"/>
              </a:rPr>
              <a:t> stosowany przy użyciu nowych technologii komunikacyjnych. W odniesieniu do Internetu używane są obie definicje.  </a:t>
            </a:r>
            <a:r>
              <a:rPr lang="pl-PL" sz="1400" dirty="0" err="1" smtClean="0">
                <a:latin typeface="Bookman Old Style" panose="02050604050505020204" pitchFamily="18" charset="0"/>
              </a:rPr>
              <a:t>Bulling</a:t>
            </a:r>
            <a:r>
              <a:rPr lang="pl-PL" sz="1400" dirty="0" smtClean="0">
                <a:latin typeface="Bookman Old Style" panose="02050604050505020204" pitchFamily="18" charset="0"/>
              </a:rPr>
              <a:t> nie ma otoczki żartu, tak jak </a:t>
            </a:r>
            <a:r>
              <a:rPr lang="pl-PL" sz="1400" dirty="0" err="1" smtClean="0">
                <a:latin typeface="Bookman Old Style" panose="02050604050505020204" pitchFamily="18" charset="0"/>
              </a:rPr>
              <a:t>trolling</a:t>
            </a:r>
            <a:r>
              <a:rPr lang="pl-PL" sz="1400" dirty="0" smtClean="0">
                <a:latin typeface="Bookman Old Style" panose="02050604050505020204" pitchFamily="18" charset="0"/>
              </a:rPr>
              <a:t> i nie jest też bezzasadną obelgą  jak hejt. </a:t>
            </a:r>
            <a:r>
              <a:rPr lang="pl-PL" sz="1400" dirty="0" err="1" smtClean="0">
                <a:latin typeface="Bookman Old Style" panose="02050604050505020204" pitchFamily="18" charset="0"/>
              </a:rPr>
              <a:t>Bulling</a:t>
            </a:r>
            <a:r>
              <a:rPr lang="pl-PL" sz="1400" dirty="0" smtClean="0">
                <a:latin typeface="Bookman Old Style" panose="02050604050505020204" pitchFamily="18" charset="0"/>
              </a:rPr>
              <a:t> to wiadomość z pogróżkami, nienawistny komentarz skierowany do konkretnej osoby. Takie słowa wyrządzają wielką krzywdę. Grożący posługuje się przewagę  informacyjną  formułując takie zdania: „wiem gdzie mieszkasz”, „wiem kiedy masz zajęcia w szkole”, „wiem gdzie pracujesz”, „dopadnę Cię” jeśli nie zmienisz swojego stanowiska. Za </a:t>
            </a:r>
            <a:r>
              <a:rPr lang="pl-PL" sz="1400" dirty="0" err="1" smtClean="0">
                <a:latin typeface="Bookman Old Style" panose="02050604050505020204" pitchFamily="18" charset="0"/>
              </a:rPr>
              <a:t>bulling</a:t>
            </a:r>
            <a:r>
              <a:rPr lang="pl-PL" sz="1400" dirty="0" smtClean="0">
                <a:latin typeface="Bookman Old Style" panose="02050604050505020204" pitchFamily="18" charset="0"/>
              </a:rPr>
              <a:t> uważane są również  komentarze dyskryminujące, przejawy rasizmu, homofobii, ksenofobii. </a:t>
            </a:r>
          </a:p>
          <a:p>
            <a:pPr marL="0" indent="0" algn="just">
              <a:buNone/>
            </a:pPr>
            <a:r>
              <a:rPr lang="pl-PL" sz="1400" dirty="0" smtClean="0">
                <a:latin typeface="Bookman Old Style" panose="02050604050505020204" pitchFamily="18" charset="0"/>
              </a:rPr>
              <a:t>Dla </a:t>
            </a:r>
            <a:r>
              <a:rPr lang="pl-PL" sz="1400" dirty="0" err="1" smtClean="0">
                <a:latin typeface="Bookman Old Style" panose="02050604050505020204" pitchFamily="18" charset="0"/>
              </a:rPr>
              <a:t>bullingu</a:t>
            </a:r>
            <a:r>
              <a:rPr lang="pl-PL" sz="1400" dirty="0" smtClean="0">
                <a:latin typeface="Bookman Old Style" panose="02050604050505020204" pitchFamily="18" charset="0"/>
              </a:rPr>
              <a:t> charakterystyczna jest:</a:t>
            </a:r>
          </a:p>
          <a:p>
            <a:pPr>
              <a:buFont typeface="Wingdings" panose="05000000000000000000" pitchFamily="2" charset="2"/>
              <a:buChar char="q"/>
            </a:pPr>
            <a:r>
              <a:rPr lang="pl-PL" sz="1400" dirty="0" smtClean="0">
                <a:latin typeface="Bookman Old Style" panose="02050604050505020204" pitchFamily="18" charset="0"/>
              </a:rPr>
              <a:t>intencjonalność - sprawca podejmuje agresywne działanie celowo, z zamiarem skrzywdzenia, </a:t>
            </a:r>
          </a:p>
          <a:p>
            <a:pPr>
              <a:buFont typeface="Wingdings" panose="05000000000000000000" pitchFamily="2" charset="2"/>
              <a:buChar char="q"/>
            </a:pPr>
            <a:r>
              <a:rPr lang="pl-PL" sz="1400" dirty="0" smtClean="0">
                <a:latin typeface="Bookman Old Style" panose="02050604050505020204" pitchFamily="18" charset="0"/>
              </a:rPr>
              <a:t>nierównowaga sił – sprawca jest silniejszy od ofiary pod względem psychicznym lub pod względem liczebności (więcej sprawców), </a:t>
            </a:r>
          </a:p>
          <a:p>
            <a:pPr>
              <a:buFont typeface="Wingdings" panose="05000000000000000000" pitchFamily="2" charset="2"/>
              <a:buChar char="q"/>
            </a:pPr>
            <a:r>
              <a:rPr lang="pl-PL" sz="1400" dirty="0" smtClean="0">
                <a:latin typeface="Bookman Old Style" panose="02050604050505020204" pitchFamily="18" charset="0"/>
              </a:rPr>
              <a:t>powtarzalność  </a:t>
            </a:r>
            <a:r>
              <a:rPr lang="pl-PL" sz="1400" dirty="0" err="1" smtClean="0">
                <a:latin typeface="Bookman Old Style" panose="02050604050505020204" pitchFamily="18" charset="0"/>
              </a:rPr>
              <a:t>zachowań</a:t>
            </a:r>
            <a:r>
              <a:rPr lang="pl-PL" sz="1400" dirty="0" smtClean="0">
                <a:latin typeface="Bookman Old Style" panose="02050604050505020204" pitchFamily="18" charset="0"/>
              </a:rPr>
              <a:t> w czasie – nie jest to jednorazowy incydent, sprawca męczy ofiarę  </a:t>
            </a:r>
          </a:p>
          <a:p>
            <a:pPr marL="0" indent="0">
              <a:buNone/>
            </a:pPr>
            <a:r>
              <a:rPr lang="pl-PL" sz="1400" dirty="0" smtClean="0">
                <a:latin typeface="Bookman Old Style" panose="02050604050505020204" pitchFamily="18" charset="0"/>
              </a:rPr>
              <a:t>     przez jakiś czas. </a:t>
            </a:r>
            <a:endParaRPr lang="pl-PL" sz="1400" dirty="0">
              <a:latin typeface="Bookman Old Style" panose="02050604050505020204" pitchFamily="18" charset="0"/>
            </a:endParaRPr>
          </a:p>
          <a:p>
            <a:pPr marL="0" indent="0">
              <a:buNone/>
            </a:pPr>
            <a:endParaRPr lang="pl-PL" sz="1400" dirty="0" smtClean="0">
              <a:latin typeface="Bookman Old Style" panose="02050604050505020204" pitchFamily="18" charset="0"/>
            </a:endParaRPr>
          </a:p>
        </p:txBody>
      </p:sp>
    </p:spTree>
    <p:extLst>
      <p:ext uri="{BB962C8B-B14F-4D97-AF65-F5344CB8AC3E}">
        <p14:creationId xmlns:p14="http://schemas.microsoft.com/office/powerpoint/2010/main" val="1964294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CHILD GROMMING, GROMMING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lvl="0"/>
            <a:endParaRPr lang="pl-PL" sz="1400" b="1" dirty="0">
              <a:latin typeface="Arial Narrow" panose="020B0606020202030204" pitchFamily="34" charset="0"/>
              <a:cs typeface="Arial" panose="020B0604020202020204" pitchFamily="34" charset="0"/>
            </a:endParaRPr>
          </a:p>
          <a:p>
            <a:pPr lvl="0">
              <a:buFont typeface="Wingdings" panose="05000000000000000000" pitchFamily="2" charset="2"/>
              <a:buChar char="q"/>
            </a:pPr>
            <a:r>
              <a:rPr lang="pl-PL" sz="1600" b="1" dirty="0">
                <a:latin typeface="Lucida Sans Unicode" panose="020B0602030504020204" pitchFamily="34" charset="0"/>
                <a:cs typeface="Lucida Sans Unicode" panose="020B0602030504020204" pitchFamily="34" charset="0"/>
              </a:rPr>
              <a:t>C</a:t>
            </a:r>
            <a:r>
              <a:rPr lang="pl-PL" sz="1600" b="1" dirty="0" smtClean="0">
                <a:latin typeface="Lucida Sans Unicode" panose="020B0602030504020204" pitchFamily="34" charset="0"/>
                <a:cs typeface="Lucida Sans Unicode" panose="020B0602030504020204" pitchFamily="34" charset="0"/>
              </a:rPr>
              <a:t>hild </a:t>
            </a:r>
            <a:r>
              <a:rPr lang="pl-PL" sz="1600" b="1" dirty="0" smtClean="0">
                <a:latin typeface="Lucida Sans Unicode" panose="020B0602030504020204" pitchFamily="34" charset="0"/>
                <a:cs typeface="Lucida Sans Unicode" panose="020B0602030504020204" pitchFamily="34" charset="0"/>
              </a:rPr>
              <a:t>grooming</a:t>
            </a:r>
          </a:p>
          <a:p>
            <a:pPr marL="0" lvl="0" indent="0">
              <a:buNone/>
            </a:pPr>
            <a:endParaRPr lang="pl-PL" sz="1600" b="1" dirty="0" smtClean="0">
              <a:latin typeface="Lucida Sans Unicode" panose="020B0602030504020204" pitchFamily="34" charset="0"/>
              <a:cs typeface="Lucida Sans Unicode" panose="020B0602030504020204" pitchFamily="34" charset="0"/>
            </a:endParaRPr>
          </a:p>
          <a:p>
            <a:pPr marL="0" lvl="0" indent="0" algn="just">
              <a:buNone/>
            </a:pPr>
            <a:r>
              <a:rPr lang="pl-PL" sz="1400" dirty="0" smtClean="0">
                <a:latin typeface="Bookman Old Style" panose="02050604050505020204" pitchFamily="18" charset="0"/>
                <a:cs typeface="Arial" panose="020B0604020202020204" pitchFamily="34" charset="0"/>
              </a:rPr>
              <a:t>W świecie wirtualnym na dzieci i młodzież czyha wiele niebezpieczeństw. </a:t>
            </a:r>
            <a:r>
              <a:rPr lang="pl-PL" sz="1400" dirty="0" err="1" smtClean="0">
                <a:latin typeface="Bookman Old Style" panose="02050604050505020204" pitchFamily="18" charset="0"/>
                <a:cs typeface="Arial" panose="020B0604020202020204" pitchFamily="34" charset="0"/>
              </a:rPr>
              <a:t>Gromming</a:t>
            </a:r>
            <a:r>
              <a:rPr lang="pl-PL" sz="1400" dirty="0" smtClean="0">
                <a:latin typeface="Bookman Old Style" panose="02050604050505020204" pitchFamily="18" charset="0"/>
                <a:cs typeface="Arial" panose="020B0604020202020204" pitchFamily="34" charset="0"/>
              </a:rPr>
              <a:t> jest procesem, który może trwać wiele miesięcy, a intencją osoby dorosłej wykorzystującej dziecko jest stopniowe wprowadzanie go w aktywność seksualną. </a:t>
            </a:r>
            <a:r>
              <a:rPr lang="pl-PL" sz="1400" dirty="0" err="1" smtClean="0">
                <a:latin typeface="Bookman Old Style" panose="02050604050505020204" pitchFamily="18" charset="0"/>
                <a:cs typeface="Arial" panose="020B0604020202020204" pitchFamily="34" charset="0"/>
              </a:rPr>
              <a:t>Gromming</a:t>
            </a:r>
            <a:r>
              <a:rPr lang="pl-PL" sz="1400" dirty="0" smtClean="0">
                <a:latin typeface="Bookman Old Style" panose="02050604050505020204" pitchFamily="18" charset="0"/>
                <a:cs typeface="Arial" panose="020B0604020202020204" pitchFamily="34" charset="0"/>
              </a:rPr>
              <a:t> to </a:t>
            </a:r>
            <a:r>
              <a:rPr lang="pl-PL" sz="1400" dirty="0" smtClean="0">
                <a:latin typeface="Bookman Old Style" panose="02050604050505020204" pitchFamily="18" charset="0"/>
              </a:rPr>
              <a:t>uwodzenie dziecka, d</a:t>
            </a:r>
            <a:r>
              <a:rPr lang="pl-PL" sz="1400" dirty="0" smtClean="0">
                <a:latin typeface="Bookman Old Style" panose="02050604050505020204" pitchFamily="18" charset="0"/>
                <a:cs typeface="Arial" panose="020B0604020202020204" pitchFamily="34" charset="0"/>
              </a:rPr>
              <a:t>ziałania </a:t>
            </a:r>
            <a:r>
              <a:rPr lang="pl-PL" sz="1400" dirty="0">
                <a:latin typeface="Bookman Old Style" panose="02050604050505020204" pitchFamily="18" charset="0"/>
                <a:cs typeface="Arial" panose="020B0604020202020204" pitchFamily="34" charset="0"/>
              </a:rPr>
              <a:t>podejmowane w celu zaprzyjaźnienia się i nawiązania więzi emocjonalnej z dzieckiem, aby zmniejszyć jego opory i później wykorzystać seksualnie. </a:t>
            </a:r>
            <a:r>
              <a:rPr lang="pl-PL" sz="1400" dirty="0" smtClean="0">
                <a:latin typeface="Bookman Old Style" panose="02050604050505020204" pitchFamily="18" charset="0"/>
                <a:cs typeface="Arial" panose="020B0604020202020204" pitchFamily="34" charset="0"/>
              </a:rPr>
              <a:t>Child grooming to proces długotrwały, pierwszy etap to poznanie ofiary i zaprzyjaźnienie się z nią. Pedofil zbiera  informacje o dziecku, o jego zainteresowaniach, potrzebach, problemach, ocenia także swoje szanse. W drugim etapie pogłębia relacje, przekonuje dziecko o swojej przyjaźni, znajomość się rozwija, co sprzyja dalszym zwierzeniom, dziecko czuje, że jest słuchane. Trzeci etap to analiza sytuacji i ocena ryzyka zdemaskowania, pojawiają się pytania czy rodzice wiedzą o ich znajomości, zaczynają się rozmowy  intymne związane z seksualnością. Czwarty etap to propozycja konkretnych działań, przedstawianie rodziców w złym świetle (siebie w dobrym), oraz szantaż, że niespełnienie konkretnych działań zniszczy ich przyjaźń tak samo jak opowiedzenie o tym komuś innemu. Od 2010 roku uwodzenie dzieci przez Internet  jest przestępstwem, za które grozi kara grzywny, aresztu lub pozbawienia wolności do lat dwóch.      </a:t>
            </a:r>
          </a:p>
          <a:p>
            <a:pPr marL="0" lvl="0" indent="0" algn="just">
              <a:buNone/>
            </a:pPr>
            <a:endParaRPr lang="pl-PL" sz="1400" dirty="0">
              <a:latin typeface="Bookman Old Style" panose="02050604050505020204" pitchFamily="18" charset="0"/>
              <a:cs typeface="Arial" panose="020B0604020202020204" pitchFamily="34" charset="0"/>
            </a:endParaRPr>
          </a:p>
          <a:p>
            <a:pPr marL="0" indent="0">
              <a:buNone/>
            </a:pPr>
            <a:endParaRPr lang="pl-PL" sz="1400" dirty="0" smtClean="0">
              <a:latin typeface="Arial Narrow" panose="020B0606020202030204" pitchFamily="34" charset="0"/>
              <a:cs typeface="Arial" panose="020B0604020202020204" pitchFamily="34" charset="0"/>
            </a:endParaRPr>
          </a:p>
          <a:p>
            <a:pPr marL="0" indent="0">
              <a:buNone/>
            </a:pPr>
            <a:endParaRPr lang="pl-PL" sz="1400" b="1" dirty="0">
              <a:latin typeface="Arial Narrow" panose="020B0606020202030204" pitchFamily="34" charset="0"/>
              <a:cs typeface="Arial" panose="020B0604020202020204" pitchFamily="34" charset="0"/>
            </a:endParaRPr>
          </a:p>
          <a:p>
            <a:pPr>
              <a:buFont typeface="Wingdings" panose="05000000000000000000" pitchFamily="2" charset="2"/>
              <a:buChar char="q"/>
            </a:pPr>
            <a:endParaRPr lang="pl-PL" sz="1400" b="1" dirty="0" smtClean="0">
              <a:latin typeface="Arial Narrow" panose="020B0606020202030204" pitchFamily="34" charset="0"/>
              <a:cs typeface="Arial" panose="020B0604020202020204" pitchFamily="34" charset="0"/>
            </a:endParaRPr>
          </a:p>
          <a:p>
            <a:endParaRPr lang="pl-PL" sz="1400" dirty="0">
              <a:latin typeface="Arial Narrow" panose="020B0606020202030204" pitchFamily="34" charset="0"/>
              <a:cs typeface="Arial" panose="020B0604020202020204" pitchFamily="34" charset="0"/>
            </a:endParaRPr>
          </a:p>
          <a:p>
            <a:pPr marL="0" indent="0">
              <a:buNone/>
            </a:pPr>
            <a:endParaRPr lang="pl-PL"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345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FLOODING, FLOODOWANIE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Flooding</a:t>
            </a:r>
            <a:endParaRPr lang="pl-PL" sz="1600" b="1" dirty="0" smtClean="0">
              <a:latin typeface="Lucida Sans Unicode" panose="020B0602030504020204" pitchFamily="34" charset="0"/>
              <a:cs typeface="Lucida Sans Unicode" panose="020B0602030504020204" pitchFamily="34" charset="0"/>
            </a:endParaRPr>
          </a:p>
          <a:p>
            <a:pPr marL="0" indent="0">
              <a:buNone/>
            </a:pPr>
            <a:endParaRPr lang="pl-PL" sz="1600" b="1" dirty="0">
              <a:latin typeface="Lucida Sans Unicode" panose="020B0602030504020204" pitchFamily="34" charset="0"/>
              <a:cs typeface="Lucida Sans Unicode" panose="020B0602030504020204" pitchFamily="34" charset="0"/>
            </a:endParaRPr>
          </a:p>
          <a:p>
            <a:pPr marL="0" indent="0" algn="just">
              <a:buNone/>
            </a:pPr>
            <a:r>
              <a:rPr lang="pl-PL" sz="1400" dirty="0" smtClean="0">
                <a:latin typeface="Bookman Old Style" panose="02050604050505020204" pitchFamily="18" charset="0"/>
              </a:rPr>
              <a:t>Rodzaj </a:t>
            </a:r>
            <a:r>
              <a:rPr lang="pl-PL" sz="1400" dirty="0">
                <a:latin typeface="Bookman Old Style" panose="02050604050505020204" pitchFamily="18" charset="0"/>
              </a:rPr>
              <a:t>psikusa internetowego, polegającego na „zalaniu” skrzynki pocztowej dziesiątkami, </a:t>
            </a:r>
            <a:r>
              <a:rPr lang="pl-PL" sz="1400" dirty="0" smtClean="0">
                <a:latin typeface="Bookman Old Style" panose="02050604050505020204" pitchFamily="18" charset="0"/>
              </a:rPr>
              <a:t/>
            </a:r>
            <a:br>
              <a:rPr lang="pl-PL" sz="1400" dirty="0" smtClean="0">
                <a:latin typeface="Bookman Old Style" panose="02050604050505020204" pitchFamily="18" charset="0"/>
              </a:rPr>
            </a:br>
            <a:r>
              <a:rPr lang="pl-PL" sz="1400" dirty="0" smtClean="0">
                <a:latin typeface="Bookman Old Style" panose="02050604050505020204" pitchFamily="18" charset="0"/>
              </a:rPr>
              <a:t>a </a:t>
            </a:r>
            <a:r>
              <a:rPr lang="pl-PL" sz="1400" dirty="0">
                <a:latin typeface="Bookman Old Style" panose="02050604050505020204" pitchFamily="18" charset="0"/>
              </a:rPr>
              <a:t>nawet setkami </a:t>
            </a:r>
            <a:r>
              <a:rPr lang="pl-PL" sz="1400" dirty="0" smtClean="0">
                <a:latin typeface="Bookman Old Style" panose="02050604050505020204" pitchFamily="18" charset="0"/>
              </a:rPr>
              <a:t>wiadomości to </a:t>
            </a:r>
            <a:r>
              <a:rPr lang="pl-PL" sz="1400" dirty="0" err="1" smtClean="0">
                <a:latin typeface="Bookman Old Style" panose="02050604050505020204" pitchFamily="18" charset="0"/>
              </a:rPr>
              <a:t>flooding</a:t>
            </a:r>
            <a:r>
              <a:rPr lang="pl-PL" sz="1400" dirty="0" smtClean="0">
                <a:latin typeface="Bookman Old Style" panose="02050604050505020204" pitchFamily="18" charset="0"/>
              </a:rPr>
              <a:t>. </a:t>
            </a:r>
            <a:r>
              <a:rPr lang="pl-PL" sz="1400" dirty="0">
                <a:latin typeface="Bookman Old Style" panose="02050604050505020204" pitchFamily="18" charset="0"/>
              </a:rPr>
              <a:t>Właściciel poczty internetowej   ma duży problem, aby dotrzeć do konkretnych, oczekiwanych </a:t>
            </a:r>
            <a:r>
              <a:rPr lang="pl-PL" sz="1400" dirty="0" smtClean="0">
                <a:latin typeface="Bookman Old Style" panose="02050604050505020204" pitchFamily="18" charset="0"/>
              </a:rPr>
              <a:t>maili</a:t>
            </a:r>
            <a:r>
              <a:rPr lang="pl-PL" sz="1400" dirty="0">
                <a:latin typeface="Bookman Old Style" panose="02050604050505020204" pitchFamily="18" charset="0"/>
              </a:rPr>
              <a:t>.  Przedzierając się przez setki otrzymanych wiadomości, tracimy dużo czasu i energii, a poczta może się zawiesić z powodu ogromnej liczby wiadomości. </a:t>
            </a:r>
            <a:r>
              <a:rPr lang="pl-PL" sz="1400" dirty="0" err="1">
                <a:latin typeface="Bookman Old Style" panose="02050604050505020204" pitchFamily="18" charset="0"/>
              </a:rPr>
              <a:t>Flooding</a:t>
            </a:r>
            <a:r>
              <a:rPr lang="pl-PL" sz="1400" dirty="0">
                <a:latin typeface="Bookman Old Style" panose="02050604050505020204" pitchFamily="18" charset="0"/>
              </a:rPr>
              <a:t> najczęściej </a:t>
            </a:r>
            <a:r>
              <a:rPr lang="pl-PL" sz="1400" dirty="0" smtClean="0">
                <a:latin typeface="Bookman Old Style" panose="02050604050505020204" pitchFamily="18" charset="0"/>
              </a:rPr>
              <a:t>stosują </a:t>
            </a:r>
            <a:r>
              <a:rPr lang="pl-PL" sz="1400" dirty="0">
                <a:latin typeface="Bookman Old Style" panose="02050604050505020204" pitchFamily="18" charset="0"/>
              </a:rPr>
              <a:t>fani jednego twórcy internetowego wobec jego konkurenta</a:t>
            </a:r>
            <a:r>
              <a:rPr lang="pl-PL" sz="1400" dirty="0" smtClean="0">
                <a:latin typeface="Bookman Old Style" panose="02050604050505020204" pitchFamily="18" charset="0"/>
              </a:rPr>
              <a:t>.</a:t>
            </a:r>
          </a:p>
          <a:p>
            <a:pPr marL="0" indent="0" algn="just">
              <a:buNone/>
            </a:pPr>
            <a:r>
              <a:rPr lang="pl-PL" sz="1400" dirty="0" err="1" smtClean="0">
                <a:latin typeface="Bookman Old Style" panose="02050604050505020204" pitchFamily="18" charset="0"/>
              </a:rPr>
              <a:t>Floodowanie</a:t>
            </a:r>
            <a:r>
              <a:rPr lang="pl-PL" sz="1400" dirty="0" smtClean="0">
                <a:latin typeface="Bookman Old Style" panose="02050604050505020204" pitchFamily="18" charset="0"/>
              </a:rPr>
              <a:t> na </a:t>
            </a:r>
            <a:r>
              <a:rPr lang="pl-PL" sz="1400" dirty="0">
                <a:latin typeface="Bookman Old Style" panose="02050604050505020204" pitchFamily="18" charset="0"/>
              </a:rPr>
              <a:t>poziomie aplikacji </a:t>
            </a:r>
            <a:r>
              <a:rPr lang="pl-PL" sz="1400" dirty="0" smtClean="0">
                <a:latin typeface="Bookman Old Style" panose="02050604050505020204" pitchFamily="18" charset="0"/>
              </a:rPr>
              <a:t>dotyczy </a:t>
            </a:r>
            <a:r>
              <a:rPr lang="pl-PL" sz="1400" dirty="0">
                <a:latin typeface="Bookman Old Style" panose="02050604050505020204" pitchFamily="18" charset="0"/>
              </a:rPr>
              <a:t>wszystkich form komunikacji tekstowej </a:t>
            </a:r>
            <a:r>
              <a:rPr lang="pl-PL" sz="1400" dirty="0" smtClean="0">
                <a:latin typeface="Bookman Old Style" panose="02050604050505020204" pitchFamily="18" charset="0"/>
              </a:rPr>
              <a:t>i </a:t>
            </a:r>
            <a:r>
              <a:rPr lang="pl-PL" sz="1400" dirty="0">
                <a:latin typeface="Bookman Old Style" panose="02050604050505020204" pitchFamily="18" charset="0"/>
              </a:rPr>
              <a:t>przejawia się w wielokrotnych </a:t>
            </a:r>
            <a:r>
              <a:rPr lang="pl-PL" sz="1400" dirty="0" smtClean="0">
                <a:latin typeface="Bookman Old Style" panose="02050604050505020204" pitchFamily="18" charset="0"/>
              </a:rPr>
              <a:t>powtórzeniach liter</a:t>
            </a:r>
            <a:r>
              <a:rPr lang="pl-PL" sz="1400" dirty="0">
                <a:latin typeface="Bookman Old Style" panose="02050604050505020204" pitchFamily="18" charset="0"/>
              </a:rPr>
              <a:t>, cyfr,</a:t>
            </a:r>
            <a:r>
              <a:rPr lang="pl-PL" sz="1400" dirty="0" smtClean="0">
                <a:latin typeface="Bookman Old Style" panose="02050604050505020204" pitchFamily="18" charset="0"/>
              </a:rPr>
              <a:t> uśmiechów internetowych, znaków interpunkcyjnych. </a:t>
            </a:r>
            <a:r>
              <a:rPr lang="pl-PL" sz="1400" dirty="0" err="1" smtClean="0">
                <a:latin typeface="Bookman Old Style" panose="02050604050505020204" pitchFamily="18" charset="0"/>
              </a:rPr>
              <a:t>Floodowanie</a:t>
            </a:r>
            <a:r>
              <a:rPr lang="pl-PL" sz="1400" dirty="0" smtClean="0">
                <a:latin typeface="Bookman Old Style" panose="02050604050505020204" pitchFamily="18" charset="0"/>
              </a:rPr>
              <a:t> postrzegane </a:t>
            </a:r>
            <a:r>
              <a:rPr lang="pl-PL" sz="1400" dirty="0">
                <a:latin typeface="Bookman Old Style" panose="02050604050505020204" pitchFamily="18" charset="0"/>
              </a:rPr>
              <a:t>jako nieetyczne i łamiące zasady </a:t>
            </a:r>
            <a:r>
              <a:rPr lang="pl-PL" sz="1400" dirty="0" smtClean="0">
                <a:latin typeface="Bookman Old Style" panose="02050604050505020204" pitchFamily="18" charset="0"/>
              </a:rPr>
              <a:t> netykiety. </a:t>
            </a:r>
          </a:p>
          <a:p>
            <a:pPr marL="0" indent="0" algn="just">
              <a:buNone/>
            </a:pPr>
            <a:r>
              <a:rPr lang="pl-PL" sz="1400" dirty="0" smtClean="0">
                <a:latin typeface="Bookman Old Style" panose="02050604050505020204" pitchFamily="18" charset="0"/>
              </a:rPr>
              <a:t>Przykładem </a:t>
            </a:r>
            <a:r>
              <a:rPr lang="pl-PL" sz="1400" dirty="0" err="1">
                <a:latin typeface="Bookman Old Style" panose="02050604050505020204" pitchFamily="18" charset="0"/>
              </a:rPr>
              <a:t>floodowania</a:t>
            </a:r>
            <a:r>
              <a:rPr lang="pl-PL" sz="1400" dirty="0">
                <a:latin typeface="Bookman Old Style" panose="02050604050505020204" pitchFamily="18" charset="0"/>
              </a:rPr>
              <a:t> </a:t>
            </a:r>
            <a:r>
              <a:rPr lang="pl-PL" sz="1400" dirty="0" smtClean="0">
                <a:latin typeface="Bookman Old Style" panose="02050604050505020204" pitchFamily="18" charset="0"/>
              </a:rPr>
              <a:t>jest także bomba pocztowa, atak </a:t>
            </a:r>
            <a:r>
              <a:rPr lang="pl-PL" sz="1400" dirty="0">
                <a:latin typeface="Bookman Old Style" panose="02050604050505020204" pitchFamily="18" charset="0"/>
              </a:rPr>
              <a:t>polegający na wysłaniu dużej ilości poczty elektronicznej do jednej </a:t>
            </a:r>
            <a:r>
              <a:rPr lang="pl-PL" sz="1400" dirty="0" smtClean="0">
                <a:latin typeface="Bookman Old Style" panose="02050604050505020204" pitchFamily="18" charset="0"/>
              </a:rPr>
              <a:t>osoby lub do systemu. Odmianą</a:t>
            </a:r>
            <a:r>
              <a:rPr lang="pl-PL" sz="1400" dirty="0">
                <a:latin typeface="Bookman Old Style" panose="02050604050505020204" pitchFamily="18" charset="0"/>
              </a:rPr>
              <a:t> </a:t>
            </a:r>
            <a:r>
              <a:rPr lang="pl-PL" sz="1400" i="1" dirty="0">
                <a:latin typeface="Bookman Old Style" panose="02050604050505020204" pitchFamily="18" charset="0"/>
              </a:rPr>
              <a:t>bomby pocztowej</a:t>
            </a:r>
            <a:r>
              <a:rPr lang="pl-PL" sz="1400" dirty="0">
                <a:latin typeface="Bookman Old Style" panose="02050604050505020204" pitchFamily="18" charset="0"/>
              </a:rPr>
              <a:t> może być również atak na urządzenia mobilne, w szczególności telefony komórkowe, polegający na „zalaniu” odbiorcy </a:t>
            </a:r>
            <a:r>
              <a:rPr lang="pl-PL" sz="1400" dirty="0" err="1" smtClean="0">
                <a:latin typeface="Bookman Old Style" panose="02050604050505020204" pitchFamily="18" charset="0"/>
              </a:rPr>
              <a:t>sms-ami</a:t>
            </a:r>
            <a:r>
              <a:rPr lang="pl-PL" sz="1400" dirty="0" smtClean="0">
                <a:latin typeface="Bookman Old Style" panose="02050604050505020204" pitchFamily="18" charset="0"/>
              </a:rPr>
              <a:t>.  W większości </a:t>
            </a:r>
            <a:r>
              <a:rPr lang="pl-PL" sz="1400" dirty="0">
                <a:latin typeface="Bookman Old Style" panose="02050604050505020204" pitchFamily="18" charset="0"/>
              </a:rPr>
              <a:t>forów internetowych wysyłanie wiadomości w bardzo krótkich odstępach czasowych jest zablokowane przez filtr </a:t>
            </a:r>
            <a:r>
              <a:rPr lang="pl-PL" sz="1400" dirty="0" err="1">
                <a:latin typeface="Bookman Old Style" panose="02050604050505020204" pitchFamily="18" charset="0"/>
              </a:rPr>
              <a:t>antyfloodowy</a:t>
            </a:r>
            <a:r>
              <a:rPr lang="pl-PL" sz="1400" dirty="0">
                <a:latin typeface="Bookman Old Style" panose="02050604050505020204" pitchFamily="18" charset="0"/>
              </a:rPr>
              <a:t>.</a:t>
            </a:r>
          </a:p>
          <a:p>
            <a:endParaRPr lang="pl-PL" sz="1400" dirty="0">
              <a:latin typeface="Bookman Old Style" panose="02050604050505020204" pitchFamily="18" charset="0"/>
            </a:endParaRPr>
          </a:p>
        </p:txBody>
      </p:sp>
    </p:spTree>
    <p:extLst>
      <p:ext uri="{BB962C8B-B14F-4D97-AF65-F5344CB8AC3E}">
        <p14:creationId xmlns:p14="http://schemas.microsoft.com/office/powerpoint/2010/main" val="321088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HAK, HAKER, HAKOWANIE</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a:buFont typeface="Wingdings" panose="05000000000000000000" pitchFamily="2" charset="2"/>
              <a:buChar char="q"/>
            </a:pPr>
            <a:r>
              <a:rPr lang="pl-PL" sz="1600" b="1" dirty="0" smtClean="0">
                <a:latin typeface="Lucida Sans Unicode" panose="020B0602030504020204" pitchFamily="34" charset="0"/>
                <a:cs typeface="Lucida Sans Unicode" panose="020B0602030504020204" pitchFamily="34" charset="0"/>
              </a:rPr>
              <a:t>Hak, haker </a:t>
            </a:r>
          </a:p>
          <a:p>
            <a:pPr>
              <a:buFont typeface="Wingdings" panose="05000000000000000000" pitchFamily="2" charset="2"/>
              <a:buChar char="q"/>
            </a:pPr>
            <a:endParaRPr lang="pl-PL" sz="1600" b="1" dirty="0" smtClean="0">
              <a:latin typeface="Lucida Sans Unicode" panose="020B0602030504020204" pitchFamily="34" charset="0"/>
              <a:cs typeface="Lucida Sans Unicode" panose="020B0602030504020204" pitchFamily="34" charset="0"/>
            </a:endParaRPr>
          </a:p>
          <a:p>
            <a:pPr marL="0" indent="0" algn="just">
              <a:buNone/>
            </a:pPr>
            <a:r>
              <a:rPr lang="pl-PL" sz="1400" dirty="0" smtClean="0">
                <a:latin typeface="Bookman Old Style" panose="02050604050505020204" pitchFamily="18" charset="0"/>
              </a:rPr>
              <a:t>Hak to programowanie  pozwalające przechwytywać informacje przekazywane przez system operacyjny do sterowników, pozwala śledzić lub sterować ruchami myszy, „podsłuchiwać” klawiaturę, podglądać ekran lub zawartość schowka. </a:t>
            </a:r>
            <a:r>
              <a:rPr lang="pl-PL" sz="1400" dirty="0" smtClean="0">
                <a:latin typeface="Bookman Old Style" panose="02050604050505020204" pitchFamily="18" charset="0"/>
                <a:cs typeface="Arial" panose="020B0604020202020204" pitchFamily="34" charset="0"/>
              </a:rPr>
              <a:t>Haker to osoba posiadająca wszechstronną i dogłębną wiedzę z zakresu komputerów i informatyki, popartą olbrzymim doświadczeniem, rozwijaną przez wymianę informacji z podobnymi osobami. Społeczność hakerów można podzielić na trzy grupy:</a:t>
            </a:r>
            <a:endParaRPr lang="pl-PL" sz="1400" b="1" dirty="0">
              <a:latin typeface="Bookman Old Style" panose="02050604050505020204" pitchFamily="18" charset="0"/>
              <a:cs typeface="Arial" panose="020B0604020202020204" pitchFamily="34" charset="0"/>
            </a:endParaRPr>
          </a:p>
          <a:p>
            <a:pPr marL="0" indent="0" algn="just">
              <a:buNone/>
            </a:pPr>
            <a:r>
              <a:rPr lang="pl-PL" sz="1400" dirty="0">
                <a:latin typeface="Bookman Old Style" panose="02050604050505020204" pitchFamily="18" charset="0"/>
              </a:rPr>
              <a:t>White </a:t>
            </a:r>
            <a:r>
              <a:rPr lang="pl-PL" sz="1400" dirty="0" err="1" smtClean="0">
                <a:latin typeface="Bookman Old Style" panose="02050604050505020204" pitchFamily="18" charset="0"/>
              </a:rPr>
              <a:t>hats</a:t>
            </a:r>
            <a:r>
              <a:rPr lang="pl-PL" sz="1400" dirty="0" smtClean="0">
                <a:latin typeface="Bookman Old Style" panose="02050604050505020204" pitchFamily="18" charset="0"/>
              </a:rPr>
              <a:t> -  białe </a:t>
            </a:r>
            <a:r>
              <a:rPr lang="pl-PL" sz="1400" dirty="0">
                <a:latin typeface="Bookman Old Style" panose="02050604050505020204" pitchFamily="18" charset="0"/>
              </a:rPr>
              <a:t>kapelusze to </a:t>
            </a:r>
            <a:r>
              <a:rPr lang="pl-PL" sz="1400" dirty="0" smtClean="0">
                <a:latin typeface="Bookman Old Style" panose="02050604050505020204" pitchFamily="18" charset="0"/>
              </a:rPr>
              <a:t>hakerzy działający leganie,  którzy nie chcą wyrządzić żadnych szkód, a swoje </a:t>
            </a:r>
            <a:r>
              <a:rPr lang="pl-PL" sz="1400" dirty="0">
                <a:latin typeface="Bookman Old Style" panose="02050604050505020204" pitchFamily="18" charset="0"/>
              </a:rPr>
              <a:t>umiejętności wykorzystują w dobrej </a:t>
            </a:r>
            <a:r>
              <a:rPr lang="pl-PL" sz="1400" dirty="0" smtClean="0">
                <a:latin typeface="Bookman Old Style" panose="02050604050505020204" pitchFamily="18" charset="0"/>
              </a:rPr>
              <a:t>sprawie. Popierają  anonimowość i nie </a:t>
            </a:r>
            <a:r>
              <a:rPr lang="pl-PL" sz="1400" dirty="0">
                <a:latin typeface="Bookman Old Style" panose="02050604050505020204" pitchFamily="18" charset="0"/>
              </a:rPr>
              <a:t>widzą </a:t>
            </a:r>
            <a:r>
              <a:rPr lang="pl-PL" sz="1400" dirty="0" smtClean="0">
                <a:latin typeface="Bookman Old Style" panose="02050604050505020204" pitchFamily="18" charset="0"/>
              </a:rPr>
              <a:t>zagrożeń jakie mogą wynikać   z  anonimowości.  </a:t>
            </a:r>
          </a:p>
          <a:p>
            <a:pPr marL="0" indent="0" algn="just">
              <a:buNone/>
            </a:pPr>
            <a:r>
              <a:rPr lang="pl-PL" sz="1400" dirty="0">
                <a:latin typeface="Bookman Old Style" panose="02050604050505020204" pitchFamily="18" charset="0"/>
              </a:rPr>
              <a:t>Gray </a:t>
            </a:r>
            <a:r>
              <a:rPr lang="pl-PL" sz="1400" dirty="0" err="1" smtClean="0">
                <a:latin typeface="Bookman Old Style" panose="02050604050505020204" pitchFamily="18" charset="0"/>
              </a:rPr>
              <a:t>hats</a:t>
            </a:r>
            <a:r>
              <a:rPr lang="pl-PL" sz="1400" dirty="0" smtClean="0">
                <a:latin typeface="Bookman Old Style" panose="02050604050505020204" pitchFamily="18" charset="0"/>
              </a:rPr>
              <a:t> – szare kapelusze to hakerzy,  których cechuje </a:t>
            </a:r>
            <a:r>
              <a:rPr lang="pl-PL" sz="1400" dirty="0">
                <a:latin typeface="Bookman Old Style" panose="02050604050505020204" pitchFamily="18" charset="0"/>
              </a:rPr>
              <a:t>wysoka tolerancyjność, </a:t>
            </a:r>
            <a:r>
              <a:rPr lang="pl-PL" sz="1400" dirty="0" smtClean="0">
                <a:latin typeface="Bookman Old Style" panose="02050604050505020204" pitchFamily="18" charset="0"/>
              </a:rPr>
              <a:t>stoją </a:t>
            </a:r>
            <a:r>
              <a:rPr lang="pl-PL" sz="1400" dirty="0">
                <a:latin typeface="Bookman Old Style" panose="02050604050505020204" pitchFamily="18" charset="0"/>
              </a:rPr>
              <a:t>za ideą obrony wolności </a:t>
            </a:r>
            <a:r>
              <a:rPr lang="pl-PL" sz="1400" dirty="0" smtClean="0">
                <a:latin typeface="Bookman Old Style" panose="02050604050505020204" pitchFamily="18" charset="0"/>
              </a:rPr>
              <a:t>słowa, </a:t>
            </a:r>
            <a:r>
              <a:rPr lang="pl-PL" sz="1400" dirty="0">
                <a:latin typeface="Bookman Old Style" panose="02050604050505020204" pitchFamily="18" charset="0"/>
              </a:rPr>
              <a:t>więc  </a:t>
            </a:r>
            <a:r>
              <a:rPr lang="pl-PL" sz="1400" dirty="0" smtClean="0">
                <a:latin typeface="Bookman Old Style" panose="02050604050505020204" pitchFamily="18" charset="0"/>
              </a:rPr>
              <a:t>według </a:t>
            </a:r>
            <a:r>
              <a:rPr lang="pl-PL" sz="1400" dirty="0">
                <a:latin typeface="Bookman Old Style" panose="02050604050505020204" pitchFamily="18" charset="0"/>
              </a:rPr>
              <a:t>nich wszelkie metody legalne i nielegalne są </a:t>
            </a:r>
            <a:r>
              <a:rPr lang="pl-PL" sz="1400" dirty="0" smtClean="0">
                <a:latin typeface="Bookman Old Style" panose="02050604050505020204" pitchFamily="18" charset="0"/>
              </a:rPr>
              <a:t>dopuszczalne. </a:t>
            </a:r>
            <a:endParaRPr lang="pl-PL" sz="1400" dirty="0">
              <a:latin typeface="Bookman Old Style" panose="02050604050505020204" pitchFamily="18" charset="0"/>
            </a:endParaRPr>
          </a:p>
          <a:p>
            <a:pPr marL="0" indent="0" algn="just">
              <a:buNone/>
            </a:pPr>
            <a:r>
              <a:rPr lang="pl-PL" sz="1400" dirty="0">
                <a:latin typeface="Bookman Old Style" panose="02050604050505020204" pitchFamily="18" charset="0"/>
              </a:rPr>
              <a:t>Black </a:t>
            </a:r>
            <a:r>
              <a:rPr lang="pl-PL" sz="1400" dirty="0" err="1" smtClean="0">
                <a:latin typeface="Bookman Old Style" panose="02050604050505020204" pitchFamily="18" charset="0"/>
              </a:rPr>
              <a:t>hats</a:t>
            </a:r>
            <a:r>
              <a:rPr lang="pl-PL" sz="1400" dirty="0" smtClean="0">
                <a:latin typeface="Bookman Old Style" panose="02050604050505020204" pitchFamily="18" charset="0"/>
              </a:rPr>
              <a:t> – czarne kapelusze to hakerzy o </a:t>
            </a:r>
            <a:r>
              <a:rPr lang="pl-PL" sz="1400" dirty="0">
                <a:latin typeface="Bookman Old Style" panose="02050604050505020204" pitchFamily="18" charset="0"/>
              </a:rPr>
              <a:t>otwartych </a:t>
            </a:r>
            <a:r>
              <a:rPr lang="pl-PL" sz="1400" dirty="0" smtClean="0">
                <a:latin typeface="Bookman Old Style" panose="02050604050505020204" pitchFamily="18" charset="0"/>
              </a:rPr>
              <a:t>umysłach, ale pozbawieni </a:t>
            </a:r>
            <a:r>
              <a:rPr lang="pl-PL" sz="1400" dirty="0">
                <a:latin typeface="Bookman Old Style" panose="02050604050505020204" pitchFamily="18" charset="0"/>
              </a:rPr>
              <a:t>kręgosłupa moralnego choć np. nie okradną konta fundacji zbierającej fundusze dla chorych </a:t>
            </a:r>
            <a:r>
              <a:rPr lang="pl-PL" sz="1400" dirty="0" smtClean="0">
                <a:latin typeface="Bookman Old Style" panose="02050604050505020204" pitchFamily="18" charset="0"/>
              </a:rPr>
              <a:t>dzieci. Swoje </a:t>
            </a:r>
            <a:r>
              <a:rPr lang="pl-PL" sz="1400" dirty="0">
                <a:latin typeface="Bookman Old Style" panose="02050604050505020204" pitchFamily="18" charset="0"/>
              </a:rPr>
              <a:t>umiejętności </a:t>
            </a:r>
            <a:r>
              <a:rPr lang="pl-PL" sz="1400" dirty="0" smtClean="0">
                <a:latin typeface="Bookman Old Style" panose="02050604050505020204" pitchFamily="18" charset="0"/>
              </a:rPr>
              <a:t>wykorzystują w </a:t>
            </a:r>
            <a:r>
              <a:rPr lang="pl-PL" sz="1400" dirty="0">
                <a:latin typeface="Bookman Old Style" panose="02050604050505020204" pitchFamily="18" charset="0"/>
              </a:rPr>
              <a:t>celach </a:t>
            </a:r>
            <a:r>
              <a:rPr lang="pl-PL" sz="1400" dirty="0" smtClean="0">
                <a:latin typeface="Bookman Old Style" panose="02050604050505020204" pitchFamily="18" charset="0"/>
              </a:rPr>
              <a:t>zarobkowych.   </a:t>
            </a:r>
            <a:endParaRPr lang="pl-PL" sz="1400" dirty="0">
              <a:latin typeface="Bookman Old Style" panose="02050604050505020204" pitchFamily="18" charset="0"/>
            </a:endParaRPr>
          </a:p>
          <a:p>
            <a:pPr marL="0" indent="0">
              <a:buNone/>
            </a:pPr>
            <a:r>
              <a:rPr lang="pl-PL" sz="1400" dirty="0">
                <a:latin typeface="Bookman Old Style" panose="02050604050505020204" pitchFamily="18" charset="0"/>
              </a:rPr>
              <a:t> </a:t>
            </a:r>
          </a:p>
          <a:p>
            <a:pPr marL="0" indent="0">
              <a:buNone/>
            </a:pPr>
            <a:endParaRPr lang="pl-PL" sz="1400" b="1" dirty="0">
              <a:latin typeface="Arial Narrow" panose="020B0606020202030204" pitchFamily="34" charset="0"/>
              <a:cs typeface="Arial" panose="020B0604020202020204" pitchFamily="34" charset="0"/>
            </a:endParaRPr>
          </a:p>
          <a:p>
            <a:pPr marL="0" indent="0">
              <a:buNone/>
            </a:pPr>
            <a:endParaRPr lang="pl-PL" sz="1400" dirty="0">
              <a:latin typeface="Arial Narrow" panose="020B0606020202030204" pitchFamily="34" charset="0"/>
            </a:endParaRPr>
          </a:p>
        </p:txBody>
      </p:sp>
    </p:spTree>
    <p:extLst>
      <p:ext uri="{BB962C8B-B14F-4D97-AF65-F5344CB8AC3E}">
        <p14:creationId xmlns:p14="http://schemas.microsoft.com/office/powerpoint/2010/main" val="408483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HEJT, HEJTER,   </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fontScale="92500" lnSpcReduction="10000"/>
          </a:bodyPr>
          <a:lstStyle/>
          <a:p>
            <a:pPr>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Hejter</a:t>
            </a:r>
            <a:r>
              <a:rPr lang="pl-PL" sz="1600" b="1" dirty="0" smtClean="0">
                <a:latin typeface="Lucida Sans Unicode" panose="020B0602030504020204" pitchFamily="34" charset="0"/>
                <a:cs typeface="Lucida Sans Unicode" panose="020B0602030504020204" pitchFamily="34" charset="0"/>
              </a:rPr>
              <a:t>, </a:t>
            </a:r>
            <a:r>
              <a:rPr lang="pl-PL" sz="1600" b="1" dirty="0" err="1" smtClean="0">
                <a:latin typeface="Lucida Sans Unicode" panose="020B0602030504020204" pitchFamily="34" charset="0"/>
                <a:cs typeface="Lucida Sans Unicode" panose="020B0602030504020204" pitchFamily="34" charset="0"/>
              </a:rPr>
              <a:t>hejting</a:t>
            </a:r>
            <a:r>
              <a:rPr lang="pl-PL" sz="1600" b="1" dirty="0" smtClean="0">
                <a:latin typeface="Lucida Sans Unicode" panose="020B0602030504020204" pitchFamily="34" charset="0"/>
                <a:cs typeface="Lucida Sans Unicode" panose="020B0602030504020204" pitchFamily="34" charset="0"/>
              </a:rPr>
              <a:t>  </a:t>
            </a:r>
          </a:p>
          <a:p>
            <a:pPr marL="0" indent="0">
              <a:buNone/>
            </a:pPr>
            <a:endParaRPr lang="pl-PL" sz="1600" b="1" dirty="0" smtClean="0">
              <a:latin typeface="Lucida Sans Unicode" panose="020B0602030504020204" pitchFamily="34" charset="0"/>
              <a:cs typeface="Lucida Sans Unicode" panose="020B0602030504020204" pitchFamily="34" charset="0"/>
            </a:endParaRPr>
          </a:p>
          <a:p>
            <a:pPr marL="0" indent="0" algn="just">
              <a:buNone/>
            </a:pPr>
            <a:r>
              <a:rPr lang="pl-PL" sz="1400" dirty="0" smtClean="0">
                <a:latin typeface="Bookman Old Style" panose="02050604050505020204" pitchFamily="18" charset="0"/>
                <a:cs typeface="Arial" panose="020B0604020202020204" pitchFamily="34" charset="0"/>
              </a:rPr>
              <a:t>Hejt to krytyka, która nie bazuje na prawdziwych przesłankach, lecz na przedstawieniu negatywnego obrazu danej osoby w przestrzeni publicznej – wirtualnej. </a:t>
            </a:r>
            <a:r>
              <a:rPr lang="pl-PL" sz="1400" dirty="0" smtClean="0">
                <a:latin typeface="Bookman Old Style" panose="02050604050505020204" pitchFamily="18" charset="0"/>
              </a:rPr>
              <a:t>Osoba </a:t>
            </a:r>
            <a:r>
              <a:rPr lang="pl-PL" sz="1400" dirty="0">
                <a:latin typeface="Bookman Old Style" panose="02050604050505020204" pitchFamily="18" charset="0"/>
              </a:rPr>
              <a:t>krytykująca  każde działanie </a:t>
            </a:r>
            <a:r>
              <a:rPr lang="pl-PL" sz="1400" dirty="0" smtClean="0">
                <a:latin typeface="Bookman Old Style" panose="02050604050505020204" pitchFamily="18" charset="0"/>
              </a:rPr>
              <a:t/>
            </a:r>
            <a:br>
              <a:rPr lang="pl-PL" sz="1400" dirty="0" smtClean="0">
                <a:latin typeface="Bookman Old Style" panose="02050604050505020204" pitchFamily="18" charset="0"/>
              </a:rPr>
            </a:br>
            <a:r>
              <a:rPr lang="pl-PL" sz="1400" dirty="0" smtClean="0">
                <a:latin typeface="Bookman Old Style" panose="02050604050505020204" pitchFamily="18" charset="0"/>
              </a:rPr>
              <a:t> </a:t>
            </a:r>
            <a:r>
              <a:rPr lang="pl-PL" sz="1400" dirty="0">
                <a:latin typeface="Bookman Old Style" panose="02050604050505020204" pitchFamily="18" charset="0"/>
              </a:rPr>
              <a:t>i zjawisko, jakie tylko zaistnieje w sieci</a:t>
            </a:r>
            <a:r>
              <a:rPr lang="pl-PL" sz="1400" dirty="0" smtClean="0">
                <a:latin typeface="Bookman Old Style" panose="02050604050505020204" pitchFamily="18" charset="0"/>
              </a:rPr>
              <a:t>. Negatywne, krytyczne komentarze , które służą wyłącznie obrażeniu odbiorcy są wszechobecne,   hejt w Internecie jest tak powszechny, że niektórzy zaczęli przyjmować go już jako normę. Obrońcy prawa do hejtu określają go jako „krytykę wyrażoną </a:t>
            </a:r>
            <a:br>
              <a:rPr lang="pl-PL" sz="1400" dirty="0" smtClean="0">
                <a:latin typeface="Bookman Old Style" panose="02050604050505020204" pitchFamily="18" charset="0"/>
              </a:rPr>
            </a:br>
            <a:r>
              <a:rPr lang="pl-PL" sz="1400" dirty="0" smtClean="0">
                <a:latin typeface="Bookman Old Style" panose="02050604050505020204" pitchFamily="18" charset="0"/>
              </a:rPr>
              <a:t>w żołnierskich słowach”, ale krytyka od hejtu różni się intencją i doborem słów. Krytyka zwraca uwagę na to, co powinno się poprawić i nie dotyczy nas samych tylko dzieł, które tworzymy. Hejt rodzi się</a:t>
            </a:r>
            <a:br>
              <a:rPr lang="pl-PL" sz="1400" dirty="0" smtClean="0">
                <a:latin typeface="Bookman Old Style" panose="02050604050505020204" pitchFamily="18" charset="0"/>
              </a:rPr>
            </a:br>
            <a:r>
              <a:rPr lang="pl-PL" sz="1400" dirty="0" smtClean="0">
                <a:latin typeface="Bookman Old Style" panose="02050604050505020204" pitchFamily="18" charset="0"/>
              </a:rPr>
              <a:t> z negatywnych emocji, frustracji, zazdrości, zanika dystans między twórcą a odbiorcą przekazu. </a:t>
            </a:r>
            <a:r>
              <a:rPr lang="pl-PL" sz="1400" dirty="0" err="1" smtClean="0">
                <a:latin typeface="Bookman Old Style" panose="02050604050505020204" pitchFamily="18" charset="0"/>
              </a:rPr>
              <a:t>Hejterzy</a:t>
            </a:r>
            <a:r>
              <a:rPr lang="pl-PL" sz="1400" dirty="0" smtClean="0">
                <a:latin typeface="Bookman Old Style" panose="02050604050505020204" pitchFamily="18" charset="0"/>
              </a:rPr>
              <a:t> to osoby, którym zabrakło zaangażowania, umiejętności, pomysłu, by dorobić się podobnego wyniku co krytykowany twórca. Chcąc wyładować złość, miesza drugą osobę z błotem. Często hejt rodzi się negatywnych przeżyć, które miały miejsce w przeszłości. Większość osób dopuszczających się przemocy sama doświadczyła przemocy domowej lub była jej świadkiem. Osoby zachowujące się agresywnie często uważają ze postępują słusznie „ skoro ja dostałem w kość to inni też mogą”. Wiele wspaniałych, nowatorskich pomysłów zostało pogrzebanych przez jedną negatywną wypowiedz, która przeważyła szalę. Niszcząca siła hejtu kryje się nie tylko w treści konkretnej wypowiedzi, ale też w ilości podobnych komentarzy. </a:t>
            </a:r>
            <a:r>
              <a:rPr lang="pl-PL" sz="1400" dirty="0" err="1" smtClean="0">
                <a:latin typeface="Bookman Old Style" panose="02050604050505020204" pitchFamily="18" charset="0"/>
              </a:rPr>
              <a:t>Hejterzy</a:t>
            </a:r>
            <a:r>
              <a:rPr lang="pl-PL" sz="1400" dirty="0" smtClean="0">
                <a:latin typeface="Bookman Old Style" panose="02050604050505020204" pitchFamily="18" charset="0"/>
              </a:rPr>
              <a:t> dobrze się czują w dużej grupie, gdy zyskują poklask podobnych sobie osób. Prowokują siebie nawzajem, jeden jadowity komentarz pociąga za sobą następny i dochodzi do zbiorowego linczu. Kiedy osiem osób napisze, że coś „jest do bani” łatwiej stać się dziewiątą, gdyż większym wyzwaniem byłoby napisanie „ a mnie się to podoba”. Ze strachu przed skupieniem na sobie uwagi decydujemy się dołączyć do nienawistnych komentarzy lub dajemy im ciche przyzwolenie.                    </a:t>
            </a:r>
          </a:p>
          <a:p>
            <a:pPr marL="0" indent="0">
              <a:buNone/>
            </a:pPr>
            <a:endParaRPr lang="pl-PL" sz="1400" dirty="0" smtClean="0">
              <a:latin typeface="Arial Narrow" panose="020B0606020202030204" pitchFamily="34" charset="0"/>
            </a:endParaRPr>
          </a:p>
          <a:p>
            <a:pPr marL="0" indent="0">
              <a:buNone/>
            </a:pPr>
            <a:endParaRPr lang="pl-PL" sz="1400" dirty="0" smtClean="0">
              <a:latin typeface="Arial Narrow" panose="020B0606020202030204" pitchFamily="34" charset="0"/>
            </a:endParaRPr>
          </a:p>
        </p:txBody>
      </p:sp>
    </p:spTree>
    <p:extLst>
      <p:ext uri="{BB962C8B-B14F-4D97-AF65-F5344CB8AC3E}">
        <p14:creationId xmlns:p14="http://schemas.microsoft.com/office/powerpoint/2010/main" val="256785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MALWARE, PHARMING, PHISING</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a:xfrm>
            <a:off x="301752" y="1527048"/>
            <a:ext cx="8503920" cy="4854280"/>
          </a:xfrm>
        </p:spPr>
        <p:txBody>
          <a:bodyPr>
            <a:normAutofit lnSpcReduction="10000"/>
          </a:bodyPr>
          <a:lstStyle/>
          <a:p>
            <a:pPr>
              <a:buFont typeface="Wingdings" panose="05000000000000000000" pitchFamily="2" charset="2"/>
              <a:buChar char="q"/>
            </a:pPr>
            <a:r>
              <a:rPr lang="pl-PL" sz="1600" b="1" dirty="0" err="1">
                <a:latin typeface="Lucida Sans Unicode" panose="020B0602030504020204" pitchFamily="34" charset="0"/>
                <a:cs typeface="Lucida Sans Unicode" panose="020B0602030504020204" pitchFamily="34" charset="0"/>
              </a:rPr>
              <a:t>Malware</a:t>
            </a:r>
            <a:r>
              <a:rPr lang="pl-PL" sz="1600" b="1" dirty="0">
                <a:latin typeface="Lucida Sans Unicode" panose="020B0602030504020204" pitchFamily="34" charset="0"/>
                <a:cs typeface="Lucida Sans Unicode" panose="020B0602030504020204" pitchFamily="34" charset="0"/>
              </a:rPr>
              <a:t>, </a:t>
            </a:r>
            <a:r>
              <a:rPr lang="pl-PL" sz="1600" b="1" dirty="0" err="1" smtClean="0">
                <a:latin typeface="Lucida Sans Unicode" panose="020B0602030504020204" pitchFamily="34" charset="0"/>
                <a:cs typeface="Lucida Sans Unicode" panose="020B0602030504020204" pitchFamily="34" charset="0"/>
              </a:rPr>
              <a:t>pharming</a:t>
            </a:r>
            <a:r>
              <a:rPr lang="pl-PL" sz="1600" b="1" dirty="0" smtClean="0">
                <a:latin typeface="Lucida Sans Unicode" panose="020B0602030504020204" pitchFamily="34" charset="0"/>
                <a:cs typeface="Lucida Sans Unicode" panose="020B0602030504020204" pitchFamily="34" charset="0"/>
              </a:rPr>
              <a:t>, </a:t>
            </a:r>
            <a:r>
              <a:rPr lang="pl-PL" sz="1600" b="1" dirty="0" err="1" smtClean="0">
                <a:latin typeface="Lucida Sans Unicode" panose="020B0602030504020204" pitchFamily="34" charset="0"/>
                <a:cs typeface="Lucida Sans Unicode" panose="020B0602030504020204" pitchFamily="34" charset="0"/>
              </a:rPr>
              <a:t>phishing</a:t>
            </a:r>
            <a:endParaRPr lang="pl-PL" sz="1600" b="1" dirty="0" smtClean="0">
              <a:latin typeface="Lucida Sans Unicode" panose="020B0602030504020204" pitchFamily="34" charset="0"/>
              <a:cs typeface="Lucida Sans Unicode" panose="020B0602030504020204" pitchFamily="34" charset="0"/>
            </a:endParaRPr>
          </a:p>
          <a:p>
            <a:pPr marL="0" indent="0">
              <a:buNone/>
            </a:pPr>
            <a:r>
              <a:rPr lang="pl-PL" sz="1600" b="1" dirty="0" smtClean="0">
                <a:latin typeface="Lucida Sans Unicode" panose="020B0602030504020204" pitchFamily="34" charset="0"/>
                <a:cs typeface="Lucida Sans Unicode" panose="020B0602030504020204" pitchFamily="34" charset="0"/>
              </a:rPr>
              <a:t> </a:t>
            </a:r>
          </a:p>
          <a:p>
            <a:pPr marL="0" indent="0" algn="just">
              <a:buNone/>
            </a:pPr>
            <a:r>
              <a:rPr lang="pl-PL" sz="1400" dirty="0" smtClean="0">
                <a:latin typeface="Bookman Old Style" panose="02050604050505020204" pitchFamily="18" charset="0"/>
              </a:rPr>
              <a:t>Robaki (z ang. </a:t>
            </a:r>
            <a:r>
              <a:rPr lang="pl-PL" sz="1400" dirty="0" err="1" smtClean="0">
                <a:latin typeface="Bookman Old Style" panose="02050604050505020204" pitchFamily="18" charset="0"/>
              </a:rPr>
              <a:t>malware</a:t>
            </a:r>
            <a:r>
              <a:rPr lang="pl-PL" sz="1400" dirty="0" smtClean="0">
                <a:latin typeface="Bookman Old Style" panose="02050604050505020204" pitchFamily="18" charset="0"/>
              </a:rPr>
              <a:t>) to szkodliwy </a:t>
            </a:r>
            <a:r>
              <a:rPr lang="pl-PL" sz="1400" dirty="0">
                <a:latin typeface="Bookman Old Style" panose="02050604050505020204" pitchFamily="18" charset="0"/>
              </a:rPr>
              <a:t>typ oprogramowania, który ma na celu potajemnie uzyskać dostęp do urządzenia bez wiedzy użytkownika. Do takiego szkodliwego oprogramowania zalicza się oczywiście tzw. wirusy, robaki, konie trojańskie, oprogramowanie szpiegujące czy rejestratory klawiszy. „Robaki” przedostają się do naszego komputera jako samodzielne nośniki i w ramach wszystkich dostępnych nam sieci replikują się. Dodatkowo mogą samodzielnie niszczyć pliki czy wysyłać pocztę spam. Oszuści najczęściej stosują w tym celu zainfekowane witryny internetowe, w opisie zawierające chwytliwe hasła lub fałszywe wiadomości </a:t>
            </a:r>
            <a:r>
              <a:rPr lang="pl-PL" sz="1400" dirty="0" smtClean="0">
                <a:latin typeface="Bookman Old Style" panose="02050604050505020204" pitchFamily="18" charset="0"/>
              </a:rPr>
              <a:t>e-mail. </a:t>
            </a:r>
            <a:r>
              <a:rPr lang="pl-PL" sz="1400" dirty="0" err="1" smtClean="0">
                <a:latin typeface="Bookman Old Style" panose="02050604050505020204" pitchFamily="18" charset="0"/>
              </a:rPr>
              <a:t>Phishing</a:t>
            </a:r>
            <a:r>
              <a:rPr lang="pl-PL" sz="1400" dirty="0" smtClean="0">
                <a:latin typeface="Bookman Old Style" panose="02050604050505020204" pitchFamily="18" charset="0"/>
              </a:rPr>
              <a:t> to podszywanie </a:t>
            </a:r>
            <a:r>
              <a:rPr lang="pl-PL" sz="1400" dirty="0">
                <a:latin typeface="Bookman Old Style" panose="02050604050505020204" pitchFamily="18" charset="0"/>
              </a:rPr>
              <a:t>się m.in. pod inna osobę, firmy kurierskie, urzędy administracji, operatorów telekomunikacyjnych, czy nawet naszych znajomych w celu wyłudzenia poufnych informacji, takich jak nasze dane do logowania np. do kont bankowych lub używanych przez nas kont społecznościowych, czy systemów biznesowych. Dzieje się tak poprzez wysyłanie fałszywych e-maili lub przekierowywanie na fałszywe strony internetowe, gdyż są one łudząco podobne do prawdziwych stron banków, serwisów aukcyjnych, legalnych organizacji czy agencji rządowych. Zazwyczaj komunikaty zawierają informację o rzekomym </a:t>
            </a:r>
            <a:r>
              <a:rPr lang="pl-PL" sz="1400" dirty="0" err="1">
                <a:latin typeface="Bookman Old Style" panose="02050604050505020204" pitchFamily="18" charset="0"/>
              </a:rPr>
              <a:t>zdezaktywowaniu</a:t>
            </a:r>
            <a:r>
              <a:rPr lang="pl-PL" sz="1400" dirty="0">
                <a:latin typeface="Bookman Old Style" panose="02050604050505020204" pitchFamily="18" charset="0"/>
              </a:rPr>
              <a:t> konta i koniczności jego reaktywowania przez odnośnik znajdujący się </a:t>
            </a:r>
            <a:r>
              <a:rPr lang="pl-PL" sz="1400" dirty="0" smtClean="0">
                <a:latin typeface="Bookman Old Style" panose="02050604050505020204" pitchFamily="18" charset="0"/>
              </a:rPr>
              <a:t/>
            </a:r>
            <a:br>
              <a:rPr lang="pl-PL" sz="1400" dirty="0" smtClean="0">
                <a:latin typeface="Bookman Old Style" panose="02050604050505020204" pitchFamily="18" charset="0"/>
              </a:rPr>
            </a:br>
            <a:r>
              <a:rPr lang="pl-PL" sz="1400" dirty="0" smtClean="0">
                <a:latin typeface="Bookman Old Style" panose="02050604050505020204" pitchFamily="18" charset="0"/>
              </a:rPr>
              <a:t>w </a:t>
            </a:r>
            <a:r>
              <a:rPr lang="pl-PL" sz="1400" dirty="0">
                <a:latin typeface="Bookman Old Style" panose="02050604050505020204" pitchFamily="18" charset="0"/>
              </a:rPr>
              <a:t>e-mailu. Celem oszusta najczęściej jest wyłudzenie informacji o danych do logowania, szczegółów kart </a:t>
            </a:r>
            <a:r>
              <a:rPr lang="pl-PL" sz="1400" dirty="0" smtClean="0">
                <a:latin typeface="Bookman Old Style" panose="02050604050505020204" pitchFamily="18" charset="0"/>
              </a:rPr>
              <a:t>kredytowych. Trudniejszą </a:t>
            </a:r>
            <a:r>
              <a:rPr lang="pl-PL" sz="1400" dirty="0">
                <a:latin typeface="Bookman Old Style" panose="02050604050505020204" pitchFamily="18" charset="0"/>
              </a:rPr>
              <a:t>do wykrycia i niebezpieczniejszą dla użytkownika formą </a:t>
            </a:r>
            <a:r>
              <a:rPr lang="pl-PL" sz="1400" dirty="0" err="1">
                <a:latin typeface="Bookman Old Style" panose="02050604050505020204" pitchFamily="18" charset="0"/>
              </a:rPr>
              <a:t>phishingu</a:t>
            </a:r>
            <a:r>
              <a:rPr lang="pl-PL" sz="1400" dirty="0">
                <a:latin typeface="Bookman Old Style" panose="02050604050505020204" pitchFamily="18" charset="0"/>
              </a:rPr>
              <a:t> jest tzw. </a:t>
            </a:r>
            <a:r>
              <a:rPr lang="pl-PL" sz="1400" dirty="0" err="1">
                <a:latin typeface="Bookman Old Style" panose="02050604050505020204" pitchFamily="18" charset="0"/>
              </a:rPr>
              <a:t>pharming</a:t>
            </a:r>
            <a:r>
              <a:rPr lang="pl-PL" sz="1400" dirty="0">
                <a:latin typeface="Bookman Old Style" panose="02050604050505020204" pitchFamily="18" charset="0"/>
              </a:rPr>
              <a:t>. W tym przypadku odwiedzający prawdziwą stronę np. swojego banku, są przekierowywani na podszywające się pod nią strony internetowe, które instalują na ich urządzeniach złośliwe oprogramowanie lub zabierają dane osobowe, hasła, dane do kont bankowych, które otrzymują przestępcy.</a:t>
            </a:r>
          </a:p>
          <a:p>
            <a:endParaRPr lang="pl-PL" dirty="0"/>
          </a:p>
        </p:txBody>
      </p:sp>
    </p:spTree>
    <p:extLst>
      <p:ext uri="{BB962C8B-B14F-4D97-AF65-F5344CB8AC3E}">
        <p14:creationId xmlns:p14="http://schemas.microsoft.com/office/powerpoint/2010/main" val="38346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600" b="1" dirty="0" smtClean="0">
                <a:latin typeface="Bookman Old Style" panose="02050604050505020204" pitchFamily="18" charset="0"/>
              </a:rPr>
              <a:t>SEXTING, SEXTORION</a:t>
            </a:r>
            <a:endParaRPr lang="pl-PL" sz="1600" b="1" dirty="0">
              <a:latin typeface="Bookman Old Style" panose="02050604050505020204" pitchFamily="18" charset="0"/>
            </a:endParaRPr>
          </a:p>
        </p:txBody>
      </p:sp>
      <p:sp>
        <p:nvSpPr>
          <p:cNvPr id="3" name="Symbol zastępczy zawartości 2"/>
          <p:cNvSpPr>
            <a:spLocks noGrp="1"/>
          </p:cNvSpPr>
          <p:nvPr>
            <p:ph sz="quarter" idx="1"/>
          </p:nvPr>
        </p:nvSpPr>
        <p:spPr/>
        <p:txBody>
          <a:bodyPr>
            <a:normAutofit/>
          </a:bodyPr>
          <a:lstStyle/>
          <a:p>
            <a:pPr lvl="0">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Sexting</a:t>
            </a:r>
            <a:r>
              <a:rPr lang="pl-PL" sz="1600" b="1" dirty="0" smtClean="0">
                <a:latin typeface="Lucida Sans Unicode" panose="020B0602030504020204" pitchFamily="34" charset="0"/>
                <a:cs typeface="Lucida Sans Unicode" panose="020B0602030504020204" pitchFamily="34" charset="0"/>
              </a:rPr>
              <a:t> </a:t>
            </a:r>
          </a:p>
          <a:p>
            <a:pPr marL="0" lvl="0" indent="0" algn="just">
              <a:buNone/>
            </a:pPr>
            <a:r>
              <a:rPr lang="pl-PL" sz="1400" dirty="0" smtClean="0">
                <a:latin typeface="Bookman Old Style" panose="02050604050505020204" pitchFamily="18" charset="0"/>
              </a:rPr>
              <a:t>To bardzo niebezpieczne internetowe nadużycie polegające na przesyłaniu treści o charakterze erotycznym, najczęściej nagich lub półnagich zdjęć. </a:t>
            </a:r>
            <a:r>
              <a:rPr lang="pl-PL" sz="1400" dirty="0" err="1" smtClean="0">
                <a:latin typeface="Bookman Old Style" panose="02050604050505020204" pitchFamily="18" charset="0"/>
              </a:rPr>
              <a:t>Sexting</a:t>
            </a:r>
            <a:r>
              <a:rPr lang="pl-PL" sz="1400" dirty="0" smtClean="0">
                <a:latin typeface="Bookman Old Style" panose="02050604050505020204" pitchFamily="18" charset="0"/>
              </a:rPr>
              <a:t> rozpowszechniony jest szczególnie wśród nastolatków. Powodem zainteresowania młodych ludzi </a:t>
            </a:r>
            <a:r>
              <a:rPr lang="pl-PL" sz="1400" dirty="0" err="1" smtClean="0">
                <a:latin typeface="Bookman Old Style" panose="02050604050505020204" pitchFamily="18" charset="0"/>
              </a:rPr>
              <a:t>sextinem</a:t>
            </a:r>
            <a:r>
              <a:rPr lang="pl-PL" sz="1400" dirty="0" smtClean="0">
                <a:latin typeface="Bookman Old Style" panose="02050604050505020204" pitchFamily="18" charset="0"/>
              </a:rPr>
              <a:t> jest chęć rozrywki, początki fascynacji seksem, wzrost zainteresowania płcią przeciwną. </a:t>
            </a:r>
            <a:r>
              <a:rPr lang="pl-PL" sz="1400" dirty="0">
                <a:latin typeface="Bookman Old Style" panose="02050604050505020204" pitchFamily="18" charset="0"/>
              </a:rPr>
              <a:t>Decydując się na (z pozoru niewinne) zabawy związane z sekstingiem, trzeba wziąć pod uwagę fakt, że udostępnianie zdjęcie w sieci, może już nigdy z niej nie zniknąć. Półnagie lub nagie zdjęcia mogą </a:t>
            </a:r>
            <a:r>
              <a:rPr lang="pl-PL" sz="1400" dirty="0" smtClean="0">
                <a:latin typeface="Bookman Old Style" panose="02050604050505020204" pitchFamily="18" charset="0"/>
              </a:rPr>
              <a:t>trafić</a:t>
            </a:r>
            <a:br>
              <a:rPr lang="pl-PL" sz="1400" dirty="0" smtClean="0">
                <a:latin typeface="Bookman Old Style" panose="02050604050505020204" pitchFamily="18" charset="0"/>
              </a:rPr>
            </a:br>
            <a:r>
              <a:rPr lang="pl-PL" sz="1400" dirty="0" smtClean="0">
                <a:latin typeface="Bookman Old Style" panose="02050604050505020204" pitchFamily="18" charset="0"/>
              </a:rPr>
              <a:t> </a:t>
            </a:r>
            <a:r>
              <a:rPr lang="pl-PL" sz="1400" dirty="0">
                <a:latin typeface="Bookman Old Style" panose="02050604050505020204" pitchFamily="18" charset="0"/>
              </a:rPr>
              <a:t>w niepowołane ręce i zostać upublicznione. Wiąże się to natomiast z ryzykiem ośmieszenia, odrzucenia, </a:t>
            </a:r>
            <a:r>
              <a:rPr lang="pl-PL" sz="1400" dirty="0" smtClean="0">
                <a:latin typeface="Bookman Old Style" panose="02050604050505020204" pitchFamily="18" charset="0"/>
              </a:rPr>
              <a:t>stresem</a:t>
            </a:r>
            <a:r>
              <a:rPr lang="pl-PL" sz="1400" dirty="0">
                <a:latin typeface="Bookman Old Style" panose="02050604050505020204" pitchFamily="18" charset="0"/>
              </a:rPr>
              <a:t>, depresją, szantażem, </a:t>
            </a:r>
            <a:r>
              <a:rPr lang="pl-PL" sz="1400" dirty="0" smtClean="0">
                <a:latin typeface="Bookman Old Style" panose="02050604050505020204" pitchFamily="18" charset="0"/>
              </a:rPr>
              <a:t>a </a:t>
            </a:r>
            <a:r>
              <a:rPr lang="pl-PL" sz="1400" dirty="0">
                <a:latin typeface="Bookman Old Style" panose="02050604050505020204" pitchFamily="18" charset="0"/>
              </a:rPr>
              <a:t>nawet próbami samobójczymi</a:t>
            </a:r>
            <a:r>
              <a:rPr lang="pl-PL" sz="1400" dirty="0" smtClean="0">
                <a:latin typeface="Bookman Old Style" panose="02050604050505020204" pitchFamily="18" charset="0"/>
              </a:rPr>
              <a:t>.</a:t>
            </a:r>
          </a:p>
          <a:p>
            <a:pPr marL="0" lvl="0" indent="0">
              <a:buNone/>
            </a:pPr>
            <a:endParaRPr lang="pl-PL" sz="1400" dirty="0">
              <a:latin typeface="Bookman Old Style" panose="02050604050505020204" pitchFamily="18" charset="0"/>
            </a:endParaRPr>
          </a:p>
          <a:p>
            <a:pPr lvl="0">
              <a:buFont typeface="Wingdings" panose="05000000000000000000" pitchFamily="2" charset="2"/>
              <a:buChar char="q"/>
            </a:pPr>
            <a:r>
              <a:rPr lang="pl-PL" sz="1600" b="1" dirty="0" err="1" smtClean="0">
                <a:latin typeface="Lucida Sans Unicode" panose="020B0602030504020204" pitchFamily="34" charset="0"/>
                <a:cs typeface="Lucida Sans Unicode" panose="020B0602030504020204" pitchFamily="34" charset="0"/>
              </a:rPr>
              <a:t>Sextorion</a:t>
            </a:r>
            <a:r>
              <a:rPr lang="pl-PL" sz="1600" b="1" dirty="0" smtClean="0">
                <a:latin typeface="Lucida Sans Unicode" panose="020B0602030504020204" pitchFamily="34" charset="0"/>
                <a:cs typeface="Lucida Sans Unicode" panose="020B0602030504020204" pitchFamily="34" charset="0"/>
              </a:rPr>
              <a:t> </a:t>
            </a:r>
          </a:p>
          <a:p>
            <a:pPr marL="0" indent="0" algn="just">
              <a:buNone/>
            </a:pPr>
            <a:r>
              <a:rPr lang="pl-PL" sz="1400" dirty="0">
                <a:latin typeface="Bookman Old Style" panose="02050604050505020204" pitchFamily="18" charset="0"/>
              </a:rPr>
              <a:t>Szantaż internetowy opierający się na </a:t>
            </a:r>
            <a:r>
              <a:rPr lang="pl-PL" sz="1400" dirty="0" smtClean="0">
                <a:latin typeface="Bookman Old Style" panose="02050604050505020204" pitchFamily="18" charset="0"/>
              </a:rPr>
              <a:t>groźbie wykorzystania materiałów </a:t>
            </a:r>
            <a:r>
              <a:rPr lang="pl-PL" sz="1400" dirty="0">
                <a:latin typeface="Bookman Old Style" panose="02050604050505020204" pitchFamily="18" charset="0"/>
              </a:rPr>
              <a:t>o charakterze erotycznym </a:t>
            </a:r>
            <a:r>
              <a:rPr lang="pl-PL" sz="1400" dirty="0" smtClean="0">
                <a:latin typeface="Bookman Old Style" panose="02050604050505020204" pitchFamily="18" charset="0"/>
              </a:rPr>
              <a:t>w celu wyłudzenia pieniędzy </a:t>
            </a:r>
            <a:r>
              <a:rPr lang="pl-PL" sz="1400" dirty="0">
                <a:latin typeface="Bookman Old Style" panose="02050604050505020204" pitchFamily="18" charset="0"/>
              </a:rPr>
              <a:t>lub zgody na seks</a:t>
            </a:r>
            <a:r>
              <a:rPr lang="pl-PL" sz="1400" i="1" dirty="0">
                <a:latin typeface="Bookman Old Style" panose="02050604050505020204" pitchFamily="18" charset="0"/>
              </a:rPr>
              <a:t>.</a:t>
            </a:r>
            <a:r>
              <a:rPr lang="pl-PL" sz="1400" dirty="0">
                <a:latin typeface="Bookman Old Style" panose="02050604050505020204" pitchFamily="18" charset="0"/>
              </a:rPr>
              <a:t> Ofiara musi zgodzić się na warunki szantażysty, jeśli nie chce, aby doszło do publikacji przesłanego zdjęcia. To zjawisko dotyczy głównie </a:t>
            </a:r>
            <a:r>
              <a:rPr lang="pl-PL" sz="1400" dirty="0" err="1">
                <a:latin typeface="Bookman Old Style" panose="02050604050505020204" pitchFamily="18" charset="0"/>
              </a:rPr>
              <a:t>sextingu</a:t>
            </a:r>
            <a:r>
              <a:rPr lang="pl-PL" sz="1400" dirty="0">
                <a:latin typeface="Bookman Old Style" panose="02050604050505020204" pitchFamily="18" charset="0"/>
              </a:rPr>
              <a:t> pomiędzy osobami nieznajomymi lub poznanymi przez Internet. Przestępcy specjalnie budują w ofiarach zaufanie, więc do momentu uzyskania zdjęć mogą wydawać się bardzo </a:t>
            </a:r>
            <a:r>
              <a:rPr lang="pl-PL" sz="1400" dirty="0" smtClean="0">
                <a:latin typeface="Bookman Old Style" panose="02050604050505020204" pitchFamily="18" charset="0"/>
              </a:rPr>
              <a:t>wiarygodni. </a:t>
            </a:r>
            <a:endParaRPr lang="pl-PL" dirty="0"/>
          </a:p>
        </p:txBody>
      </p:sp>
    </p:spTree>
    <p:extLst>
      <p:ext uri="{BB962C8B-B14F-4D97-AF65-F5344CB8AC3E}">
        <p14:creationId xmlns:p14="http://schemas.microsoft.com/office/powerpoint/2010/main" val="26363779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1203</TotalTime>
  <Words>1847</Words>
  <Application>Microsoft Office PowerPoint</Application>
  <PresentationFormat>Pokaz na ekranie (4:3)</PresentationFormat>
  <Paragraphs>111</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Miejski</vt:lpstr>
      <vt:lpstr>   Cyberprzemoc, cyberzagrożenia,     </vt:lpstr>
      <vt:lpstr>NETYKIETA </vt:lpstr>
      <vt:lpstr>BULLING, CYBERBULLING  </vt:lpstr>
      <vt:lpstr>CHILD GROMMING, GROMMING </vt:lpstr>
      <vt:lpstr>FLOODING, FLOODOWANIE  </vt:lpstr>
      <vt:lpstr>HAK, HAKER, HAKOWANIE</vt:lpstr>
      <vt:lpstr>HEJT, HEJTER,   </vt:lpstr>
      <vt:lpstr>MALWARE, PHARMING, PHISING</vt:lpstr>
      <vt:lpstr>SEXTING, SEXTORION</vt:lpstr>
      <vt:lpstr>STREAMY, PATOSTREAMERZY, STALKING</vt:lpstr>
      <vt:lpstr>TROLL, TROLLING</vt:lpstr>
      <vt:lpstr>UZALEŻNIENIE OD INTERNETU</vt:lpstr>
      <vt:lpstr>PRZYDATNE STRONY </vt:lpstr>
      <vt:lpstr>PRZYDATNE STRONY </vt:lpstr>
      <vt:lpstr>PRZYDATNE STRONY </vt:lpstr>
      <vt:lpstr>PRZYDATNE STRONY </vt:lpstr>
      <vt:lpstr>PRZYDATNE STRONY </vt:lpstr>
      <vt:lpstr>  PRZYDATNE STRONY </vt:lpstr>
    </vt:vector>
  </TitlesOfParts>
  <Company>Biblioteka Pedagogiczna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Renata Stefanik</dc:creator>
  <cp:lastModifiedBy>Renata Stefanik</cp:lastModifiedBy>
  <cp:revision>127</cp:revision>
  <dcterms:created xsi:type="dcterms:W3CDTF">2021-02-18T09:50:10Z</dcterms:created>
  <dcterms:modified xsi:type="dcterms:W3CDTF">2021-04-06T09:36:38Z</dcterms:modified>
</cp:coreProperties>
</file>